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9" r:id="rId4"/>
    <p:sldId id="26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B"/>
    <a:srgbClr val="000000"/>
    <a:srgbClr val="979B9C"/>
    <a:srgbClr val="D01520"/>
    <a:srgbClr val="FEA13A"/>
    <a:srgbClr val="FFE1A4"/>
    <a:srgbClr val="F75914"/>
    <a:srgbClr val="055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2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5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79441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16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00313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4662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56610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FB2AE-7063-4FA3-A249-D29A3ECC153D}" type="datetimeFigureOut">
              <a:rPr lang="en-GB" smtClean="0"/>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38366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5256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165E44-9D3D-4537-A8A7-B875A1D32C95}" type="slidenum">
              <a:rPr lang="en-GB" smtClean="0"/>
              <a:t>‹#›</a:t>
            </a:fld>
            <a:endParaRPr lang="en-GB"/>
          </a:p>
        </p:txBody>
      </p:sp>
    </p:spTree>
    <p:extLst>
      <p:ext uri="{BB962C8B-B14F-4D97-AF65-F5344CB8AC3E}">
        <p14:creationId xmlns:p14="http://schemas.microsoft.com/office/powerpoint/2010/main" val="89987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34330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3FB2AE-7063-4FA3-A249-D29A3ECC153D}" type="datetimeFigureOut">
              <a:rPr lang="en-GB" smtClean="0"/>
              <a:t>18/11/2015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165E44-9D3D-4537-A8A7-B875A1D32C9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878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artofthetitle.com/title/men-in-black/"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artofthetitle.com/title/the-terminato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artofthetitle.com/title/casino-royale/"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rtofthetitle.com/title/captain-america-the-winter-soldier/"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rtofthetitle.com/title/the-girl-with-the-dragon-tattoo/"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957" y="511443"/>
            <a:ext cx="11563263" cy="3970404"/>
          </a:xfrm>
        </p:spPr>
        <p:txBody>
          <a:bodyPr>
            <a:normAutofit/>
          </a:bodyPr>
          <a:lstStyle/>
          <a:p>
            <a:pPr algn="ctr"/>
            <a:r>
              <a:rPr lang="en-GB" sz="8800" dirty="0" smtClean="0">
                <a:latin typeface="Eras Bold ITC" panose="020B0907030504020204" pitchFamily="34" charset="0"/>
                <a:cs typeface="Arial" panose="020B0604020202020204" pitchFamily="34" charset="0"/>
              </a:rPr>
              <a:t>Opening </a:t>
            </a:r>
            <a:r>
              <a:rPr lang="en-GB" sz="8800" smtClean="0">
                <a:latin typeface="Eras Bold ITC" panose="020B0907030504020204" pitchFamily="34" charset="0"/>
                <a:cs typeface="Arial" panose="020B0604020202020204" pitchFamily="34" charset="0"/>
              </a:rPr>
              <a:t>Sequences Analyses </a:t>
            </a:r>
            <a:r>
              <a:rPr lang="en-GB" sz="8800" dirty="0" smtClean="0">
                <a:latin typeface="Eras Bold ITC" panose="020B0907030504020204" pitchFamily="34" charset="0"/>
                <a:cs typeface="Arial" panose="020B0604020202020204" pitchFamily="34" charset="0"/>
              </a:rPr>
              <a:t>1-5</a:t>
            </a:r>
            <a:endParaRPr lang="en-GB" sz="8800" dirty="0">
              <a:latin typeface="Eras Bold ITC" panose="020B0907030504020204" pitchFamily="34" charset="0"/>
              <a:cs typeface="Arial" panose="020B0604020202020204" pitchFamily="34" charset="0"/>
            </a:endParaRPr>
          </a:p>
        </p:txBody>
      </p:sp>
      <p:sp>
        <p:nvSpPr>
          <p:cNvPr id="4" name="TextBox 3"/>
          <p:cNvSpPr txBox="1"/>
          <p:nvPr/>
        </p:nvSpPr>
        <p:spPr>
          <a:xfrm>
            <a:off x="1286359" y="4251015"/>
            <a:ext cx="9500461" cy="461665"/>
          </a:xfrm>
          <a:prstGeom prst="rect">
            <a:avLst/>
          </a:prstGeom>
          <a:noFill/>
        </p:spPr>
        <p:txBody>
          <a:bodyPr wrap="square" rtlCol="0">
            <a:spAutoFit/>
          </a:bodyPr>
          <a:lstStyle/>
          <a:p>
            <a:pPr algn="ctr"/>
            <a:r>
              <a:rPr lang="en-GB" sz="2400" dirty="0" smtClean="0">
                <a:latin typeface="Eras Light ITC" panose="020B0402030504020804" pitchFamily="34" charset="0"/>
                <a:cs typeface="Arial" panose="020B0604020202020204" pitchFamily="34" charset="0"/>
              </a:rPr>
              <a:t>Deconstructing film opening sequences</a:t>
            </a:r>
            <a:endParaRPr lang="en-GB" sz="2400" dirty="0">
              <a:latin typeface="Eras Light ITC" panose="020B0402030504020804" pitchFamily="34" charset="0"/>
              <a:cs typeface="Arial" panose="020B0604020202020204" pitchFamily="34" charset="0"/>
            </a:endParaRPr>
          </a:p>
        </p:txBody>
      </p:sp>
      <p:sp>
        <p:nvSpPr>
          <p:cNvPr id="3" name="TextBox 2"/>
          <p:cNvSpPr txBox="1"/>
          <p:nvPr/>
        </p:nvSpPr>
        <p:spPr>
          <a:xfrm>
            <a:off x="0" y="0"/>
            <a:ext cx="2076773" cy="461665"/>
          </a:xfrm>
          <a:prstGeom prst="rect">
            <a:avLst/>
          </a:prstGeom>
          <a:noFill/>
        </p:spPr>
        <p:txBody>
          <a:bodyPr wrap="square" rtlCol="0">
            <a:spAutoFit/>
          </a:bodyPr>
          <a:lstStyle/>
          <a:p>
            <a:r>
              <a:rPr lang="en-GB" sz="2400" u="sng" dirty="0" smtClean="0">
                <a:latin typeface="Eras Light ITC" panose="020B0402030504020804" pitchFamily="34" charset="0"/>
              </a:rPr>
              <a:t>George Nutt</a:t>
            </a:r>
            <a:endParaRPr lang="en-GB" sz="2400" u="sng" dirty="0">
              <a:latin typeface="Eras Light ITC" panose="020B0402030504020804" pitchFamily="34" charset="0"/>
            </a:endParaRPr>
          </a:p>
        </p:txBody>
      </p:sp>
    </p:spTree>
    <p:extLst>
      <p:ext uri="{BB962C8B-B14F-4D97-AF65-F5344CB8AC3E}">
        <p14:creationId xmlns:p14="http://schemas.microsoft.com/office/powerpoint/2010/main" val="356944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8" y="1692876"/>
            <a:ext cx="7080422" cy="98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5395" y="-1"/>
            <a:ext cx="4246605" cy="6353781"/>
          </a:xfrm>
        </p:spPr>
      </p:pic>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92675" y="902043"/>
            <a:ext cx="7852720" cy="6694140"/>
          </a:xfrm>
          <a:prstGeom prst="rect">
            <a:avLst/>
          </a:prstGeom>
          <a:noFill/>
        </p:spPr>
        <p:txBody>
          <a:bodyPr wrap="square" rtlCol="0">
            <a:spAutoFit/>
          </a:bodyPr>
          <a:lstStyle/>
          <a:p>
            <a:pPr marL="285750" indent="-285750">
              <a:buFont typeface="Arial" panose="020B0604020202020204" pitchFamily="34" charset="0"/>
              <a:buChar char="•"/>
            </a:pPr>
            <a:r>
              <a:rPr lang="en-GB" sz="1650" dirty="0" smtClean="0">
                <a:latin typeface="Eras Medium ITC" panose="020B0602030504020804" pitchFamily="34" charset="0"/>
              </a:rPr>
              <a:t>The dragonfly is a bright green </a:t>
            </a:r>
            <a:r>
              <a:rPr lang="en-GB" sz="1650" b="1" dirty="0" smtClean="0">
                <a:solidFill>
                  <a:srgbClr val="055BA3"/>
                </a:solidFill>
                <a:latin typeface="Eras Medium ITC" panose="020B0602030504020804" pitchFamily="34" charset="0"/>
              </a:rPr>
              <a:t>colour</a:t>
            </a:r>
            <a:r>
              <a:rPr lang="en-GB" sz="1650" dirty="0" smtClean="0">
                <a:solidFill>
                  <a:srgbClr val="055BA3"/>
                </a:solidFill>
                <a:latin typeface="Eras Medium ITC" panose="020B0602030504020804" pitchFamily="34" charset="0"/>
              </a:rPr>
              <a:t> </a:t>
            </a:r>
            <a:r>
              <a:rPr lang="en-GB" sz="1650" dirty="0" smtClean="0">
                <a:latin typeface="Eras Medium ITC" panose="020B0602030504020804" pitchFamily="34" charset="0"/>
              </a:rPr>
              <a:t>which stands out in the dark blackish setting. Also green relates to the colour of aliens and mystery which matches the film.</a:t>
            </a:r>
          </a:p>
          <a:p>
            <a:pPr marL="285750" indent="-285750">
              <a:buFont typeface="Arial" panose="020B0604020202020204" pitchFamily="34" charset="0"/>
              <a:buChar char="•"/>
            </a:pPr>
            <a:r>
              <a:rPr lang="en-GB" sz="1650" dirty="0" smtClean="0">
                <a:latin typeface="Eras Medium ITC" panose="020B0602030504020804" pitchFamily="34" charset="0"/>
              </a:rPr>
              <a:t>The lighting throughout the film is very </a:t>
            </a:r>
            <a:r>
              <a:rPr lang="en-GB" sz="1650" b="1" dirty="0" smtClean="0">
                <a:solidFill>
                  <a:srgbClr val="055BA3"/>
                </a:solidFill>
                <a:latin typeface="Eras Medium ITC" panose="020B0602030504020804" pitchFamily="34" charset="0"/>
              </a:rPr>
              <a:t>low key</a:t>
            </a:r>
            <a:r>
              <a:rPr lang="en-GB" sz="1650" dirty="0" smtClean="0">
                <a:solidFill>
                  <a:srgbClr val="055BA3"/>
                </a:solidFill>
                <a:latin typeface="Eras Medium ITC" panose="020B0602030504020804" pitchFamily="34" charset="0"/>
              </a:rPr>
              <a:t> </a:t>
            </a:r>
            <a:r>
              <a:rPr lang="en-GB" sz="1650" dirty="0" smtClean="0">
                <a:latin typeface="Eras Medium ITC" panose="020B0602030504020804" pitchFamily="34" charset="0"/>
              </a:rPr>
              <a:t>and dark as it is at night.</a:t>
            </a:r>
          </a:p>
          <a:p>
            <a:pPr marL="285750" indent="-285750">
              <a:buFont typeface="Arial" panose="020B0604020202020204" pitchFamily="34" charset="0"/>
              <a:buChar char="•"/>
            </a:pPr>
            <a:r>
              <a:rPr lang="en-GB" sz="1650" dirty="0" smtClean="0">
                <a:latin typeface="Eras Medium ITC" panose="020B0602030504020804" pitchFamily="34" charset="0"/>
              </a:rPr>
              <a:t>The </a:t>
            </a:r>
            <a:r>
              <a:rPr lang="en-GB" sz="1650" b="1" dirty="0" smtClean="0">
                <a:solidFill>
                  <a:srgbClr val="055BA3"/>
                </a:solidFill>
                <a:latin typeface="Eras Medium ITC" panose="020B0602030504020804" pitchFamily="34" charset="0"/>
              </a:rPr>
              <a:t>camera</a:t>
            </a:r>
            <a:r>
              <a:rPr lang="en-GB" sz="1650" dirty="0" smtClean="0">
                <a:latin typeface="Eras Medium ITC" panose="020B0602030504020804" pitchFamily="34" charset="0"/>
              </a:rPr>
              <a:t> begins in space displaying how it is going to be a sci-fi genre of film with aliens since they live in space.</a:t>
            </a:r>
          </a:p>
          <a:p>
            <a:pPr marL="285750" indent="-285750">
              <a:buFont typeface="Arial" panose="020B0604020202020204" pitchFamily="34" charset="0"/>
              <a:buChar char="•"/>
            </a:pPr>
            <a:r>
              <a:rPr lang="en-GB" sz="1650" dirty="0" smtClean="0">
                <a:latin typeface="Eras Medium ITC" panose="020B0602030504020804" pitchFamily="34" charset="0"/>
              </a:rPr>
              <a:t>The </a:t>
            </a:r>
            <a:r>
              <a:rPr lang="en-GB" sz="1650" b="1" dirty="0" smtClean="0">
                <a:solidFill>
                  <a:srgbClr val="055BA3"/>
                </a:solidFill>
                <a:latin typeface="Eras Medium ITC" panose="020B0602030504020804" pitchFamily="34" charset="0"/>
              </a:rPr>
              <a:t>camera</a:t>
            </a:r>
            <a:r>
              <a:rPr lang="en-GB" sz="1650" dirty="0" smtClean="0">
                <a:solidFill>
                  <a:srgbClr val="055BA3"/>
                </a:solidFill>
                <a:latin typeface="Eras Medium ITC" panose="020B0602030504020804" pitchFamily="34" charset="0"/>
              </a:rPr>
              <a:t> </a:t>
            </a:r>
            <a:r>
              <a:rPr lang="en-GB" sz="1650" dirty="0" smtClean="0">
                <a:latin typeface="Eras Medium ITC" panose="020B0602030504020804" pitchFamily="34" charset="0"/>
              </a:rPr>
              <a:t>follows the dragonfly throughout the whole sequence and is continuous showing its back and front. </a:t>
            </a:r>
          </a:p>
          <a:p>
            <a:pPr marL="285750" indent="-285750">
              <a:buFont typeface="Arial" panose="020B0604020202020204" pitchFamily="34" charset="0"/>
              <a:buChar char="•"/>
            </a:pPr>
            <a:r>
              <a:rPr lang="en-GB" sz="1650" dirty="0" smtClean="0">
                <a:latin typeface="Eras Medium ITC" panose="020B0602030504020804" pitchFamily="34" charset="0"/>
              </a:rPr>
              <a:t>The </a:t>
            </a:r>
            <a:r>
              <a:rPr lang="en-GB" sz="1650" b="1" dirty="0">
                <a:solidFill>
                  <a:srgbClr val="055BA3"/>
                </a:solidFill>
                <a:latin typeface="Eras Medium ITC" panose="020B0602030504020804" pitchFamily="34" charset="0"/>
              </a:rPr>
              <a:t>n</a:t>
            </a:r>
            <a:r>
              <a:rPr lang="en-GB" sz="1650" b="1" dirty="0" smtClean="0">
                <a:solidFill>
                  <a:srgbClr val="055BA3"/>
                </a:solidFill>
                <a:latin typeface="Eras Medium ITC" panose="020B0602030504020804" pitchFamily="34" charset="0"/>
              </a:rPr>
              <a:t>on-diegetic</a:t>
            </a:r>
            <a:r>
              <a:rPr lang="en-GB" sz="1650" dirty="0" smtClean="0">
                <a:latin typeface="Eras Medium ITC" panose="020B0602030504020804" pitchFamily="34" charset="0"/>
              </a:rPr>
              <a:t> sound is long a varies to do with what is happening to the dragonfly such as at the start it shows a close up of the dragonfly looking intimidating and the music gets loud and lower pitched, then when it switches to a </a:t>
            </a:r>
            <a:r>
              <a:rPr lang="en-GB" sz="1650" b="1" dirty="0" smtClean="0">
                <a:solidFill>
                  <a:srgbClr val="055BA3"/>
                </a:solidFill>
                <a:latin typeface="Eras Medium ITC" panose="020B0602030504020804" pitchFamily="34" charset="0"/>
              </a:rPr>
              <a:t>high angle shot</a:t>
            </a:r>
            <a:r>
              <a:rPr lang="en-GB" sz="1650" dirty="0" smtClean="0">
                <a:latin typeface="Eras Medium ITC" panose="020B0602030504020804" pitchFamily="34" charset="0"/>
              </a:rPr>
              <a:t>, the music changes to lighter and higher pitch.</a:t>
            </a:r>
          </a:p>
          <a:p>
            <a:pPr marL="285750" indent="-285750">
              <a:buFont typeface="Arial" panose="020B0604020202020204" pitchFamily="34" charset="0"/>
              <a:buChar char="•"/>
            </a:pPr>
            <a:r>
              <a:rPr lang="en-GB" sz="1650" dirty="0" smtClean="0">
                <a:latin typeface="Eras Medium ITC" panose="020B0602030504020804" pitchFamily="34" charset="0"/>
              </a:rPr>
              <a:t>During the end before it is close to getting hit, the music picks up and becomes more intense.</a:t>
            </a:r>
          </a:p>
          <a:p>
            <a:pPr marL="285750" indent="-285750">
              <a:buFont typeface="Arial" panose="020B0604020202020204" pitchFamily="34" charset="0"/>
              <a:buChar char="•"/>
            </a:pPr>
            <a:r>
              <a:rPr lang="en-GB" sz="1650" dirty="0" smtClean="0">
                <a:latin typeface="Eras Medium ITC" panose="020B0602030504020804" pitchFamily="34" charset="0"/>
              </a:rPr>
              <a:t>Then when it is hit there is the </a:t>
            </a:r>
            <a:r>
              <a:rPr lang="en-GB" sz="1650" b="1" dirty="0" smtClean="0">
                <a:solidFill>
                  <a:srgbClr val="055BA3"/>
                </a:solidFill>
                <a:latin typeface="Eras Medium ITC" panose="020B0602030504020804" pitchFamily="34" charset="0"/>
              </a:rPr>
              <a:t>pleonastic</a:t>
            </a:r>
            <a:r>
              <a:rPr lang="en-GB" sz="1650" dirty="0" smtClean="0">
                <a:latin typeface="Eras Medium ITC" panose="020B0602030504020804" pitchFamily="34" charset="0"/>
              </a:rPr>
              <a:t> splatter sound effect that emphasises how small it actually is, contradicting before when it seemed intimidating and big.</a:t>
            </a:r>
          </a:p>
          <a:p>
            <a:pPr marL="285750" indent="-285750">
              <a:buFont typeface="Arial" panose="020B0604020202020204" pitchFamily="34" charset="0"/>
              <a:buChar char="•"/>
            </a:pPr>
            <a:r>
              <a:rPr lang="en-GB" sz="1650" dirty="0" smtClean="0">
                <a:latin typeface="Eras Medium ITC" panose="020B0602030504020804" pitchFamily="34" charset="0"/>
              </a:rPr>
              <a:t>The</a:t>
            </a:r>
            <a:r>
              <a:rPr lang="en-GB" sz="1650" b="1" dirty="0" smtClean="0">
                <a:latin typeface="Eras Medium ITC" panose="020B0602030504020804" pitchFamily="34" charset="0"/>
              </a:rPr>
              <a:t> </a:t>
            </a:r>
            <a:r>
              <a:rPr lang="en-GB" sz="1650" b="1" dirty="0" smtClean="0">
                <a:solidFill>
                  <a:srgbClr val="055BA3"/>
                </a:solidFill>
                <a:latin typeface="Eras Medium ITC" panose="020B0602030504020804" pitchFamily="34" charset="0"/>
              </a:rPr>
              <a:t>camera pans</a:t>
            </a:r>
            <a:r>
              <a:rPr lang="en-GB" sz="1650" b="1" dirty="0" smtClean="0">
                <a:latin typeface="Eras Medium ITC" panose="020B0602030504020804" pitchFamily="34" charset="0"/>
              </a:rPr>
              <a:t> </a:t>
            </a:r>
            <a:r>
              <a:rPr lang="en-GB" sz="1650" dirty="0" smtClean="0">
                <a:latin typeface="Eras Medium ITC" panose="020B0602030504020804" pitchFamily="34" charset="0"/>
              </a:rPr>
              <a:t>down from space to earth like an alien would come down to earth. There are special effects used to create the dragonfly.</a:t>
            </a:r>
          </a:p>
          <a:p>
            <a:pPr marL="285750" indent="-285750">
              <a:buFont typeface="Arial" panose="020B0604020202020204" pitchFamily="34" charset="0"/>
              <a:buChar char="•"/>
            </a:pPr>
            <a:r>
              <a:rPr lang="en-GB" sz="1650" dirty="0" smtClean="0">
                <a:latin typeface="Eras Medium ITC" panose="020B0602030504020804" pitchFamily="34" charset="0"/>
              </a:rPr>
              <a:t>The </a:t>
            </a:r>
            <a:r>
              <a:rPr lang="en-GB" sz="1650" b="1" dirty="0" smtClean="0">
                <a:solidFill>
                  <a:srgbClr val="055BA3"/>
                </a:solidFill>
                <a:latin typeface="Eras Medium ITC" panose="020B0602030504020804" pitchFamily="34" charset="0"/>
              </a:rPr>
              <a:t>font</a:t>
            </a:r>
            <a:r>
              <a:rPr lang="en-GB" sz="1650" dirty="0" smtClean="0">
                <a:solidFill>
                  <a:srgbClr val="055BA3"/>
                </a:solidFill>
                <a:latin typeface="Eras Medium ITC" panose="020B0602030504020804" pitchFamily="34" charset="0"/>
              </a:rPr>
              <a:t> </a:t>
            </a:r>
            <a:r>
              <a:rPr lang="en-GB" sz="1650" dirty="0" smtClean="0">
                <a:latin typeface="Eras Medium ITC" panose="020B0602030504020804" pitchFamily="34" charset="0"/>
              </a:rPr>
              <a:t>is thin and has a white glow which causes it to be similar to the stars in space and also it would portray mystery.</a:t>
            </a:r>
          </a:p>
          <a:p>
            <a:pPr marL="285750" indent="-285750">
              <a:buFont typeface="Arial" panose="020B0604020202020204" pitchFamily="34" charset="0"/>
              <a:buChar char="•"/>
            </a:pPr>
            <a:endParaRPr lang="en-GB" dirty="0" smtClean="0">
              <a:latin typeface="Eras Medium ITC" panose="020B0602030504020804" pitchFamily="34" charset="0"/>
            </a:endParaRPr>
          </a:p>
          <a:p>
            <a:pPr marL="285750" indent="-285750">
              <a:buFont typeface="Arial" panose="020B0604020202020204" pitchFamily="34" charset="0"/>
              <a:buChar char="•"/>
            </a:pPr>
            <a:endParaRPr lang="en-GB" dirty="0" smtClean="0">
              <a:latin typeface="Eras Medium ITC" panose="020B0602030504020804" pitchFamily="34" charset="0"/>
            </a:endParaRPr>
          </a:p>
          <a:p>
            <a:pPr marL="285750" indent="-285750">
              <a:buFont typeface="Arial" panose="020B0604020202020204" pitchFamily="34" charset="0"/>
              <a:buChar char="•"/>
            </a:pPr>
            <a:endParaRPr lang="en-GB" dirty="0" smtClean="0">
              <a:latin typeface="Eras Medium ITC" panose="020B0602030504020804" pitchFamily="34" charset="0"/>
            </a:endParaRPr>
          </a:p>
          <a:p>
            <a:pPr marL="285750" indent="-285750">
              <a:buFont typeface="Arial" panose="020B0604020202020204" pitchFamily="34" charset="0"/>
              <a:buChar char="•"/>
            </a:pPr>
            <a:endParaRPr lang="en-GB" dirty="0">
              <a:latin typeface="Eras Medium ITC" panose="020B0602030504020804" pitchFamily="34" charset="0"/>
            </a:endParaRPr>
          </a:p>
        </p:txBody>
      </p:sp>
      <p:pic>
        <p:nvPicPr>
          <p:cNvPr id="2050" name="Picture 2" descr="http://vignette3.wikia.nocookie.net/men-in-black/images/6/6a/Men_in_black_logo.jpg/revision/latest?cb=2011050221460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27" t="23582" r="6951" b="22688"/>
          <a:stretch/>
        </p:blipFill>
        <p:spPr bwMode="auto">
          <a:xfrm>
            <a:off x="4253854" y="39364"/>
            <a:ext cx="1883044" cy="9041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09893" y="81689"/>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p:cNvCxnSpPr>
          <p:nvPr/>
        </p:nvCxnSpPr>
        <p:spPr>
          <a:xfrm rot="5400000">
            <a:off x="6527239" y="181766"/>
            <a:ext cx="210064" cy="74857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2" name="Title 1"/>
          <p:cNvSpPr txBox="1">
            <a:spLocks/>
          </p:cNvSpPr>
          <p:nvPr/>
        </p:nvSpPr>
        <p:spPr>
          <a:xfrm>
            <a:off x="10297" y="0"/>
            <a:ext cx="10058400" cy="73639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solidFill>
                  <a:schemeClr val="tx1"/>
                </a:solidFill>
                <a:latin typeface="Eras Bold ITC" panose="020B0907030504020204" pitchFamily="34" charset="0"/>
                <a:cs typeface="Arial" panose="020B0604020202020204" pitchFamily="34" charset="0"/>
              </a:rPr>
              <a:t>Men In Black </a:t>
            </a:r>
            <a:endParaRPr lang="en-GB" dirty="0">
              <a:solidFill>
                <a:schemeClr val="tx1"/>
              </a:solidFill>
            </a:endParaRPr>
          </a:p>
        </p:txBody>
      </p:sp>
    </p:spTree>
    <p:extLst>
      <p:ext uri="{BB962C8B-B14F-4D97-AF65-F5344CB8AC3E}">
        <p14:creationId xmlns:p14="http://schemas.microsoft.com/office/powerpoint/2010/main" val="204927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 y="0"/>
            <a:ext cx="10058400" cy="736396"/>
          </a:xfrm>
        </p:spPr>
        <p:txBody>
          <a:bodyPr/>
          <a:lstStyle/>
          <a:p>
            <a:r>
              <a:rPr lang="en-GB" dirty="0" smtClean="0">
                <a:solidFill>
                  <a:schemeClr val="tx1"/>
                </a:solidFill>
                <a:latin typeface="Eras Bold ITC" panose="020B0907030504020204" pitchFamily="34" charset="0"/>
                <a:cs typeface="Arial" panose="020B0604020202020204" pitchFamily="34" charset="0"/>
              </a:rPr>
              <a:t>The Terminator </a:t>
            </a:r>
            <a:endParaRPr lang="en-GB" dirty="0">
              <a:solidFill>
                <a:schemeClr val="tx1"/>
              </a:solidFill>
            </a:endParaRPr>
          </a:p>
        </p:txBody>
      </p:sp>
      <p:sp>
        <p:nvSpPr>
          <p:cNvPr id="4" name="Title 1"/>
          <p:cNvSpPr txBox="1">
            <a:spLocks/>
          </p:cNvSpPr>
          <p:nvPr/>
        </p:nvSpPr>
        <p:spPr>
          <a:xfrm>
            <a:off x="641519" y="1436254"/>
            <a:ext cx="10594751" cy="416011"/>
          </a:xfrm>
          <a:prstGeom prst="rect">
            <a:avLst/>
          </a:prstGeom>
          <a:solidFill>
            <a:schemeClr val="bg1"/>
          </a:solidFill>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5" name="TextBox 4"/>
          <p:cNvSpPr txBox="1"/>
          <p:nvPr/>
        </p:nvSpPr>
        <p:spPr>
          <a:xfrm>
            <a:off x="0" y="628849"/>
            <a:ext cx="7852720" cy="683264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Eras Medium ITC" panose="020B0602030504020804" pitchFamily="34" charset="0"/>
              </a:rPr>
              <a:t>It begins with a destroyed sort of </a:t>
            </a:r>
            <a:r>
              <a:rPr lang="en-GB" sz="1600" b="1" dirty="0" smtClean="0">
                <a:solidFill>
                  <a:srgbClr val="F75914"/>
                </a:solidFill>
                <a:latin typeface="Eras Medium ITC" panose="020B0602030504020804" pitchFamily="34" charset="0"/>
              </a:rPr>
              <a:t>setting</a:t>
            </a:r>
            <a:r>
              <a:rPr lang="en-GB" sz="1600" dirty="0" smtClean="0">
                <a:latin typeface="Eras Medium ITC" panose="020B0602030504020804" pitchFamily="34" charset="0"/>
              </a:rPr>
              <a:t> and an action sequence to catch the viewers attention.</a:t>
            </a:r>
          </a:p>
          <a:p>
            <a:pPr marL="285750" indent="-285750">
              <a:buFont typeface="Arial" panose="020B0604020202020204" pitchFamily="34" charset="0"/>
              <a:buChar char="•"/>
            </a:pPr>
            <a:r>
              <a:rPr lang="en-GB" sz="1600" dirty="0" smtClean="0">
                <a:latin typeface="Eras Medium ITC" panose="020B0602030504020804" pitchFamily="34" charset="0"/>
              </a:rPr>
              <a:t>There is </a:t>
            </a:r>
            <a:r>
              <a:rPr lang="en-GB" sz="1600" b="1" dirty="0" smtClean="0">
                <a:solidFill>
                  <a:srgbClr val="F75914"/>
                </a:solidFill>
                <a:latin typeface="Eras Medium ITC" panose="020B0602030504020804" pitchFamily="34" charset="0"/>
              </a:rPr>
              <a:t>pleonastic</a:t>
            </a:r>
            <a:r>
              <a:rPr lang="en-GB" sz="1600" dirty="0" smtClean="0">
                <a:solidFill>
                  <a:srgbClr val="F75914"/>
                </a:solidFill>
                <a:latin typeface="Eras Medium ITC" panose="020B0602030504020804" pitchFamily="34" charset="0"/>
              </a:rPr>
              <a:t> </a:t>
            </a:r>
            <a:r>
              <a:rPr lang="en-GB" sz="1600" dirty="0" smtClean="0">
                <a:latin typeface="Eras Medium ITC" panose="020B0602030504020804" pitchFamily="34" charset="0"/>
              </a:rPr>
              <a:t>sound of the bullets of the futuristic type guns being used, this shows us what type of genre its going to be before they watch it; action adventure sci-fi. The bullets from the guns are created using </a:t>
            </a:r>
            <a:r>
              <a:rPr lang="en-GB" sz="1600" b="1" dirty="0" smtClean="0">
                <a:solidFill>
                  <a:srgbClr val="F75914"/>
                </a:solidFill>
                <a:latin typeface="Eras Medium ITC" panose="020B0602030504020804" pitchFamily="34" charset="0"/>
              </a:rPr>
              <a:t>CGI</a:t>
            </a:r>
            <a:r>
              <a:rPr lang="en-GB" sz="1600" dirty="0" smtClean="0">
                <a:solidFill>
                  <a:srgbClr val="F75914"/>
                </a:solidFill>
                <a:latin typeface="Eras Medium ITC" panose="020B0602030504020804" pitchFamily="34" charset="0"/>
              </a:rPr>
              <a:t> </a:t>
            </a:r>
            <a:r>
              <a:rPr lang="en-GB" sz="1600" dirty="0" smtClean="0">
                <a:latin typeface="Eras Medium ITC" panose="020B0602030504020804" pitchFamily="34" charset="0"/>
              </a:rPr>
              <a:t>and special effects, this is what I could do with my title sequence.</a:t>
            </a:r>
          </a:p>
          <a:p>
            <a:pPr marL="285750" indent="-285750">
              <a:buFont typeface="Arial" panose="020B0604020202020204" pitchFamily="34" charset="0"/>
              <a:buChar char="•"/>
            </a:pPr>
            <a:r>
              <a:rPr lang="en-GB" sz="1600" dirty="0" smtClean="0">
                <a:latin typeface="Eras Medium ITC" panose="020B0602030504020804" pitchFamily="34" charset="0"/>
              </a:rPr>
              <a:t>It has a blue tint showing its cold and also gives it a sci-fi robots feel. The lasers from the guns also are blue so this is showing the audience that the film is going to have a main colour of blue throughout the film and this is also the only colour other than black in the title sequence.</a:t>
            </a:r>
          </a:p>
          <a:p>
            <a:pPr marL="285750" indent="-285750">
              <a:buFont typeface="Arial" panose="020B0604020202020204" pitchFamily="34" charset="0"/>
              <a:buChar char="•"/>
            </a:pPr>
            <a:r>
              <a:rPr lang="en-GB" sz="1600" dirty="0" smtClean="0">
                <a:latin typeface="Eras Medium ITC" panose="020B0602030504020804" pitchFamily="34" charset="0"/>
              </a:rPr>
              <a:t>There is also a cliff-hanger at the end before the titles roll and it makes the audience wonder what is going to happen and also tell us what the plot of the film is going to be. It then fades to the titles.</a:t>
            </a:r>
          </a:p>
          <a:p>
            <a:pPr marL="285750" indent="-285750">
              <a:buFont typeface="Arial" panose="020B0604020202020204" pitchFamily="34" charset="0"/>
              <a:buChar char="•"/>
            </a:pPr>
            <a:r>
              <a:rPr lang="en-GB" sz="1600" dirty="0" smtClean="0">
                <a:latin typeface="Eras Medium ITC" panose="020B0602030504020804" pitchFamily="34" charset="0"/>
              </a:rPr>
              <a:t>It then shows the titles and the </a:t>
            </a:r>
            <a:r>
              <a:rPr lang="en-GB" sz="1600" b="1" dirty="0" smtClean="0">
                <a:solidFill>
                  <a:srgbClr val="F75914"/>
                </a:solidFill>
                <a:latin typeface="Eras Medium ITC" panose="020B0602030504020804" pitchFamily="34" charset="0"/>
              </a:rPr>
              <a:t>font</a:t>
            </a:r>
            <a:r>
              <a:rPr lang="en-GB" sz="1600" dirty="0" smtClean="0">
                <a:solidFill>
                  <a:srgbClr val="F75914"/>
                </a:solidFill>
                <a:latin typeface="Eras Medium ITC" panose="020B0602030504020804" pitchFamily="34" charset="0"/>
              </a:rPr>
              <a:t> </a:t>
            </a:r>
            <a:r>
              <a:rPr lang="en-GB" sz="1600" dirty="0" smtClean="0">
                <a:latin typeface="Eras Medium ITC" panose="020B0602030504020804" pitchFamily="34" charset="0"/>
              </a:rPr>
              <a:t>of them all </a:t>
            </a:r>
            <a:br>
              <a:rPr lang="en-GB" sz="1600" dirty="0" smtClean="0">
                <a:latin typeface="Eras Medium ITC" panose="020B0602030504020804" pitchFamily="34" charset="0"/>
              </a:rPr>
            </a:br>
            <a:r>
              <a:rPr lang="en-GB" sz="1600" dirty="0" smtClean="0">
                <a:latin typeface="Eras Medium ITC" panose="020B0602030504020804" pitchFamily="34" charset="0"/>
              </a:rPr>
              <a:t>look as though they are being typed by a computer </a:t>
            </a:r>
            <a:br>
              <a:rPr lang="en-GB" sz="1600" dirty="0" smtClean="0">
                <a:latin typeface="Eras Medium ITC" panose="020B0602030504020804" pitchFamily="34" charset="0"/>
              </a:rPr>
            </a:br>
            <a:r>
              <a:rPr lang="en-GB" sz="1600" dirty="0" smtClean="0">
                <a:latin typeface="Eras Medium ITC" panose="020B0602030504020804" pitchFamily="34" charset="0"/>
              </a:rPr>
              <a:t>giving it a sci-fi theme and make it so you</a:t>
            </a:r>
            <a:r>
              <a:rPr lang="en-GB" sz="1600" dirty="0">
                <a:latin typeface="Eras Medium ITC" panose="020B0602030504020804" pitchFamily="34" charset="0"/>
              </a:rPr>
              <a:t> </a:t>
            </a:r>
            <a:r>
              <a:rPr lang="en-GB" sz="1600" dirty="0" smtClean="0">
                <a:latin typeface="Eras Medium ITC" panose="020B0602030504020804" pitchFamily="34" charset="0"/>
              </a:rPr>
              <a:t>know it is </a:t>
            </a:r>
            <a:br>
              <a:rPr lang="en-GB" sz="1600" dirty="0" smtClean="0">
                <a:latin typeface="Eras Medium ITC" panose="020B0602030504020804" pitchFamily="34" charset="0"/>
              </a:rPr>
            </a:br>
            <a:r>
              <a:rPr lang="en-GB" sz="1600" dirty="0" smtClean="0">
                <a:latin typeface="Eras Medium ITC" panose="020B0602030504020804" pitchFamily="34" charset="0"/>
              </a:rPr>
              <a:t>about robots.</a:t>
            </a:r>
          </a:p>
          <a:p>
            <a:pPr marL="285750" indent="-285750">
              <a:buFont typeface="Arial" panose="020B0604020202020204" pitchFamily="34" charset="0"/>
              <a:buChar char="•"/>
            </a:pPr>
            <a:r>
              <a:rPr lang="en-GB" sz="1600" dirty="0" smtClean="0">
                <a:latin typeface="Eras Medium ITC" panose="020B0602030504020804" pitchFamily="34" charset="0"/>
              </a:rPr>
              <a:t>Also the font is </a:t>
            </a:r>
            <a:r>
              <a:rPr lang="en-GB" sz="1600" b="1" dirty="0" smtClean="0">
                <a:solidFill>
                  <a:srgbClr val="F75914"/>
                </a:solidFill>
                <a:latin typeface="Eras Medium ITC" panose="020B0602030504020804" pitchFamily="34" charset="0"/>
              </a:rPr>
              <a:t>sans-serif</a:t>
            </a:r>
            <a:r>
              <a:rPr lang="en-GB" sz="1600" dirty="0" smtClean="0">
                <a:latin typeface="Eras Medium ITC" panose="020B0602030504020804" pitchFamily="34" charset="0"/>
              </a:rPr>
              <a:t>, square and computerised.</a:t>
            </a:r>
            <a:endParaRPr lang="en-GB" sz="1600" dirty="0">
              <a:latin typeface="Eras Medium ITC" panose="020B0602030504020804" pitchFamily="34" charset="0"/>
            </a:endParaRPr>
          </a:p>
          <a:p>
            <a:pPr marL="285750" indent="-285750">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F75914"/>
                </a:solidFill>
                <a:latin typeface="Eras Medium ITC" panose="020B0602030504020804" pitchFamily="34" charset="0"/>
              </a:rPr>
              <a:t>non diegetic </a:t>
            </a:r>
            <a:r>
              <a:rPr lang="en-GB" sz="1600" dirty="0" smtClean="0">
                <a:latin typeface="Eras Medium ITC" panose="020B0602030504020804" pitchFamily="34" charset="0"/>
              </a:rPr>
              <a:t>music is also mysterious and sounds</a:t>
            </a:r>
            <a:br>
              <a:rPr lang="en-GB" sz="1600" dirty="0" smtClean="0">
                <a:latin typeface="Eras Medium ITC" panose="020B0602030504020804" pitchFamily="34" charset="0"/>
              </a:rPr>
            </a:br>
            <a:r>
              <a:rPr lang="en-GB" sz="1600" dirty="0" smtClean="0">
                <a:latin typeface="Eras Medium ITC" panose="020B0602030504020804" pitchFamily="34" charset="0"/>
              </a:rPr>
              <a:t>very computer-generated at points adding to the sci-fi</a:t>
            </a:r>
            <a:br>
              <a:rPr lang="en-GB" sz="1600" dirty="0" smtClean="0">
                <a:latin typeface="Eras Medium ITC" panose="020B0602030504020804" pitchFamily="34" charset="0"/>
              </a:rPr>
            </a:br>
            <a:r>
              <a:rPr lang="en-GB" sz="1600" dirty="0" smtClean="0">
                <a:latin typeface="Eras Medium ITC" panose="020B0602030504020804" pitchFamily="34" charset="0"/>
              </a:rPr>
              <a:t>effect. </a:t>
            </a:r>
          </a:p>
          <a:p>
            <a:pPr marL="285750" indent="-285750">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F75914"/>
                </a:solidFill>
                <a:latin typeface="Eras Medium ITC" panose="020B0602030504020804" pitchFamily="34" charset="0"/>
              </a:rPr>
              <a:t>camera pans </a:t>
            </a:r>
            <a:r>
              <a:rPr lang="en-GB" sz="1600" dirty="0" smtClean="0">
                <a:latin typeface="Eras Medium ITC" panose="020B0602030504020804" pitchFamily="34" charset="0"/>
              </a:rPr>
              <a:t>to give an overview of the</a:t>
            </a:r>
            <a:br>
              <a:rPr lang="en-GB" sz="1600" dirty="0" smtClean="0">
                <a:latin typeface="Eras Medium ITC" panose="020B0602030504020804" pitchFamily="34" charset="0"/>
              </a:rPr>
            </a:br>
            <a:r>
              <a:rPr lang="en-GB" sz="1600" dirty="0" smtClean="0">
                <a:latin typeface="Eras Medium ITC" panose="020B0602030504020804" pitchFamily="34" charset="0"/>
              </a:rPr>
              <a:t>destroyed area at the start.</a:t>
            </a:r>
            <a:r>
              <a:rPr lang="en-GB" dirty="0" smtClean="0">
                <a:latin typeface="Eras Light ITC" panose="020B0402030504020804" pitchFamily="34" charset="0"/>
              </a:rPr>
              <a:t/>
            </a:r>
            <a:br>
              <a:rPr lang="en-GB" dirty="0" smtClean="0">
                <a:latin typeface="Eras Light ITC" panose="020B0402030504020804" pitchFamily="34" charset="0"/>
              </a:rPr>
            </a:br>
            <a:endParaRPr lang="en-GB" dirty="0" smtClean="0">
              <a:latin typeface="Eras Light ITC" panose="020B0402030504020804" pitchFamily="34" charset="0"/>
            </a:endParaRPr>
          </a:p>
          <a:p>
            <a:pPr marL="285750" indent="-285750">
              <a:buFont typeface="Arial" panose="020B0604020202020204" pitchFamily="34" charset="0"/>
              <a:buChar char="•"/>
            </a:pPr>
            <a:endParaRPr lang="en-GB" dirty="0" smtClean="0">
              <a:latin typeface="Eras Light ITC" panose="020B0402030504020804" pitchFamily="34" charset="0"/>
            </a:endParaRPr>
          </a:p>
          <a:p>
            <a:pPr marL="285750" indent="-285750">
              <a:buFont typeface="Arial" panose="020B0604020202020204" pitchFamily="34" charset="0"/>
              <a:buChar char="•"/>
            </a:pPr>
            <a:endParaRPr lang="en-GB" dirty="0">
              <a:latin typeface="Eras Light ITC" panose="020B0402030504020804" pitchFamily="34" charset="0"/>
            </a:endParaRPr>
          </a:p>
        </p:txBody>
      </p:sp>
      <p:pic>
        <p:nvPicPr>
          <p:cNvPr id="7" name="Picture 6"/>
          <p:cNvPicPr>
            <a:picLocks noChangeAspect="1"/>
          </p:cNvPicPr>
          <p:nvPr/>
        </p:nvPicPr>
        <p:blipFill>
          <a:blip r:embed="rId2"/>
          <a:stretch>
            <a:fillRect/>
          </a:stretch>
        </p:blipFill>
        <p:spPr>
          <a:xfrm>
            <a:off x="5306674" y="3981767"/>
            <a:ext cx="2592384" cy="2275537"/>
          </a:xfrm>
          <a:prstGeom prst="rect">
            <a:avLst/>
          </a:prstGeom>
        </p:spPr>
      </p:pic>
      <p:cxnSp>
        <p:nvCxnSpPr>
          <p:cNvPr id="9" name="Curved Connector 8"/>
          <p:cNvCxnSpPr/>
          <p:nvPr/>
        </p:nvCxnSpPr>
        <p:spPr>
          <a:xfrm>
            <a:off x="4399005" y="3641124"/>
            <a:ext cx="907669" cy="36942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68436" y="-11433"/>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10" idx="2"/>
            <a:endCxn id="3074" idx="1"/>
          </p:cNvCxnSpPr>
          <p:nvPr/>
        </p:nvCxnSpPr>
        <p:spPr>
          <a:xfrm rot="16200000" flipH="1">
            <a:off x="6380351" y="-457351"/>
            <a:ext cx="104780" cy="173528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3074" name="Picture 2" descr="http://www.userlogos.org/files/logos/zigzag/terminator.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884" r="31354" b="35108"/>
          <a:stretch/>
        </p:blipFill>
        <p:spPr bwMode="auto">
          <a:xfrm>
            <a:off x="7300381" y="1495"/>
            <a:ext cx="639865" cy="92236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www.dafont.com/forum/attach/orig/4/0/409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9700" y="-11433"/>
            <a:ext cx="4142300" cy="634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03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7280" y="1642820"/>
            <a:ext cx="7504279" cy="202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0" y="627417"/>
            <a:ext cx="7597269" cy="6456365"/>
          </a:xfrm>
        </p:spPr>
        <p:txBody>
          <a:bodyPr>
            <a:normAutofit/>
          </a:bodyPr>
          <a:lstStyle/>
          <a:p>
            <a:pPr>
              <a:buClrTx/>
              <a:buFont typeface="Arial" panose="020B0604020202020204" pitchFamily="34" charset="0"/>
              <a:buChar char="•"/>
            </a:pPr>
            <a:r>
              <a:rPr lang="en-GB" sz="1650" dirty="0">
                <a:latin typeface="Eras Medium ITC" panose="020B0602030504020804" pitchFamily="34" charset="0"/>
              </a:rPr>
              <a:t> </a:t>
            </a:r>
            <a:r>
              <a:rPr lang="en-GB" sz="1650" dirty="0" smtClean="0">
                <a:latin typeface="Eras Medium ITC" panose="020B0602030504020804" pitchFamily="34" charset="0"/>
              </a:rPr>
              <a:t>The main two </a:t>
            </a:r>
            <a:r>
              <a:rPr lang="en-GB" sz="1650" b="1" dirty="0" smtClean="0">
                <a:solidFill>
                  <a:srgbClr val="FEA13A"/>
                </a:solidFill>
                <a:latin typeface="Eras Medium ITC" panose="020B0602030504020804" pitchFamily="34" charset="0"/>
              </a:rPr>
              <a:t>colours</a:t>
            </a:r>
            <a:r>
              <a:rPr lang="en-GB" sz="1650" dirty="0" smtClean="0">
                <a:solidFill>
                  <a:srgbClr val="FEA13A"/>
                </a:solidFill>
                <a:latin typeface="Eras Medium ITC" panose="020B0602030504020804" pitchFamily="34" charset="0"/>
              </a:rPr>
              <a:t> </a:t>
            </a:r>
            <a:r>
              <a:rPr lang="en-GB" sz="1650" dirty="0" smtClean="0">
                <a:latin typeface="Eras Medium ITC" panose="020B0602030504020804" pitchFamily="34" charset="0"/>
              </a:rPr>
              <a:t>throughout the sequence are</a:t>
            </a:r>
            <a:br>
              <a:rPr lang="en-GB" sz="1650" dirty="0" smtClean="0">
                <a:latin typeface="Eras Medium ITC" panose="020B0602030504020804" pitchFamily="34" charset="0"/>
              </a:rPr>
            </a:br>
            <a:r>
              <a:rPr lang="en-GB" sz="1650" dirty="0" smtClean="0">
                <a:latin typeface="Eras Medium ITC" panose="020B0602030504020804" pitchFamily="34" charset="0"/>
              </a:rPr>
              <a:t>black and </a:t>
            </a:r>
            <a:r>
              <a:rPr lang="en-GB" sz="1650" dirty="0" smtClean="0">
                <a:solidFill>
                  <a:schemeClr val="tx1"/>
                </a:solidFill>
                <a:latin typeface="Eras Medium ITC" panose="020B0602030504020804" pitchFamily="34" charset="0"/>
              </a:rPr>
              <a:t>red </a:t>
            </a:r>
            <a:r>
              <a:rPr lang="en-GB" sz="1650" dirty="0" smtClean="0">
                <a:latin typeface="Eras Medium ITC" panose="020B0602030504020804" pitchFamily="34" charset="0"/>
              </a:rPr>
              <a:t>as the films title is ‘</a:t>
            </a:r>
            <a:r>
              <a:rPr lang="en-GB" sz="1650" b="1" dirty="0" smtClean="0">
                <a:latin typeface="Eras Medium ITC" panose="020B0602030504020804" pitchFamily="34" charset="0"/>
              </a:rPr>
              <a:t>Casino</a:t>
            </a:r>
            <a:r>
              <a:rPr lang="en-GB" sz="1650" dirty="0" smtClean="0">
                <a:latin typeface="Eras Medium ITC" panose="020B0602030504020804" pitchFamily="34" charset="0"/>
              </a:rPr>
              <a:t> Royale’ and the colours on the cards are black and white, they also represent the bad and good with black as the spy (the good guy) and red, the villain. It all follows the </a:t>
            </a:r>
            <a:r>
              <a:rPr lang="en-GB" sz="1650" b="1" dirty="0" smtClean="0">
                <a:solidFill>
                  <a:srgbClr val="FEA13A"/>
                </a:solidFill>
                <a:latin typeface="Eras Medium ITC" panose="020B0602030504020804" pitchFamily="34" charset="0"/>
              </a:rPr>
              <a:t>house style </a:t>
            </a:r>
            <a:r>
              <a:rPr lang="en-GB" sz="1650" dirty="0" smtClean="0">
                <a:latin typeface="Eras Medium ITC" panose="020B0602030504020804" pitchFamily="34" charset="0"/>
              </a:rPr>
              <a:t>of the film.</a:t>
            </a:r>
          </a:p>
          <a:p>
            <a:pPr>
              <a:buClrTx/>
              <a:buFont typeface="Arial" panose="020B0604020202020204" pitchFamily="34" charset="0"/>
              <a:buChar char="•"/>
            </a:pPr>
            <a:r>
              <a:rPr lang="en-GB" sz="1650" dirty="0" smtClean="0">
                <a:latin typeface="Eras Medium ITC" panose="020B0602030504020804" pitchFamily="34" charset="0"/>
              </a:rPr>
              <a:t>It has </a:t>
            </a:r>
            <a:r>
              <a:rPr lang="en-GB" sz="1650" b="1" dirty="0" smtClean="0">
                <a:solidFill>
                  <a:srgbClr val="FEA13A"/>
                </a:solidFill>
                <a:latin typeface="Eras Medium ITC" panose="020B0602030504020804" pitchFamily="34" charset="0"/>
              </a:rPr>
              <a:t>style</a:t>
            </a:r>
            <a:r>
              <a:rPr lang="en-GB" sz="1650" dirty="0" smtClean="0">
                <a:solidFill>
                  <a:srgbClr val="FEA13A"/>
                </a:solidFill>
                <a:latin typeface="Eras Medium ITC" panose="020B0602030504020804" pitchFamily="34" charset="0"/>
              </a:rPr>
              <a:t> </a:t>
            </a:r>
            <a:r>
              <a:rPr lang="en-GB" sz="1650" dirty="0" smtClean="0">
                <a:latin typeface="Eras Medium ITC" panose="020B0602030504020804" pitchFamily="34" charset="0"/>
              </a:rPr>
              <a:t>that strongly relates to the title and  theme with cards flying everywhere and most things either black and red or yellow and it also has the logos of the four cards acting as different things such as bullets </a:t>
            </a:r>
          </a:p>
          <a:p>
            <a:pPr>
              <a:buClrTx/>
              <a:buFont typeface="Arial" panose="020B0604020202020204" pitchFamily="34" charset="0"/>
              <a:buChar char="•"/>
            </a:pPr>
            <a:r>
              <a:rPr lang="en-GB" sz="1650" dirty="0" smtClean="0">
                <a:latin typeface="Eras Medium ITC" panose="020B0602030504020804" pitchFamily="34" charset="0"/>
              </a:rPr>
              <a:t>It </a:t>
            </a:r>
            <a:r>
              <a:rPr lang="en-GB" sz="1650" b="1" dirty="0" smtClean="0">
                <a:solidFill>
                  <a:srgbClr val="FEA13A"/>
                </a:solidFill>
                <a:latin typeface="Eras Medium ITC" panose="020B0602030504020804" pitchFamily="34" charset="0"/>
              </a:rPr>
              <a:t>transitions</a:t>
            </a:r>
            <a:r>
              <a:rPr lang="en-GB" sz="1650" dirty="0" smtClean="0">
                <a:solidFill>
                  <a:srgbClr val="FEA13A"/>
                </a:solidFill>
                <a:latin typeface="Eras Medium ITC" panose="020B0602030504020804" pitchFamily="34" charset="0"/>
              </a:rPr>
              <a:t> </a:t>
            </a:r>
            <a:r>
              <a:rPr lang="en-GB" sz="1650" dirty="0" smtClean="0">
                <a:latin typeface="Eras Medium ITC" panose="020B0602030504020804" pitchFamily="34" charset="0"/>
              </a:rPr>
              <a:t>through simple cuts a lot and many of the scenes are of people fighting or falling giving us an idea of what the film is going to be like.</a:t>
            </a:r>
            <a:endParaRPr lang="en-GB" sz="1650" dirty="0">
              <a:latin typeface="Eras Medium ITC" panose="020B0602030504020804" pitchFamily="34" charset="0"/>
            </a:endParaRPr>
          </a:p>
          <a:p>
            <a:pPr>
              <a:buClrTx/>
              <a:buFont typeface="Arial" panose="020B0604020202020204" pitchFamily="34" charset="0"/>
              <a:buChar char="•"/>
            </a:pPr>
            <a:r>
              <a:rPr lang="en-GB" sz="1650" dirty="0" smtClean="0">
                <a:latin typeface="Eras Medium ITC" panose="020B0602030504020804" pitchFamily="34" charset="0"/>
              </a:rPr>
              <a:t>The </a:t>
            </a:r>
            <a:r>
              <a:rPr lang="en-GB" sz="1650" b="1" dirty="0" smtClean="0">
                <a:solidFill>
                  <a:srgbClr val="FEA13A"/>
                </a:solidFill>
                <a:latin typeface="Eras Medium ITC" panose="020B0602030504020804" pitchFamily="34" charset="0"/>
              </a:rPr>
              <a:t>camera</a:t>
            </a:r>
            <a:r>
              <a:rPr lang="en-GB" sz="1650" dirty="0" smtClean="0">
                <a:solidFill>
                  <a:srgbClr val="FEA13A"/>
                </a:solidFill>
                <a:latin typeface="Eras Medium ITC" panose="020B0602030504020804" pitchFamily="34" charset="0"/>
              </a:rPr>
              <a:t> </a:t>
            </a:r>
            <a:r>
              <a:rPr lang="en-GB" sz="1650" dirty="0" smtClean="0">
                <a:latin typeface="Eras Medium ITC" panose="020B0602030504020804" pitchFamily="34" charset="0"/>
              </a:rPr>
              <a:t>often moves in </a:t>
            </a:r>
            <a:r>
              <a:rPr lang="en-GB" sz="1650" b="1" dirty="0" smtClean="0">
                <a:solidFill>
                  <a:srgbClr val="FEA13A"/>
                </a:solidFill>
                <a:latin typeface="Eras Medium ITC" panose="020B0602030504020804" pitchFamily="34" charset="0"/>
              </a:rPr>
              <a:t>slow motion </a:t>
            </a:r>
            <a:r>
              <a:rPr lang="en-GB" sz="1650" dirty="0" smtClean="0">
                <a:latin typeface="Eras Medium ITC" panose="020B0602030504020804" pitchFamily="34" charset="0"/>
              </a:rPr>
              <a:t>and at the start it </a:t>
            </a:r>
            <a:r>
              <a:rPr lang="en-GB" sz="1650" b="1" dirty="0" smtClean="0">
                <a:solidFill>
                  <a:srgbClr val="FEA13A"/>
                </a:solidFill>
                <a:latin typeface="Eras Medium ITC" panose="020B0602030504020804" pitchFamily="34" charset="0"/>
              </a:rPr>
              <a:t>zooms</a:t>
            </a:r>
            <a:r>
              <a:rPr lang="en-GB" sz="1650" dirty="0" smtClean="0">
                <a:solidFill>
                  <a:srgbClr val="FEA13A"/>
                </a:solidFill>
                <a:latin typeface="Eras Medium ITC" panose="020B0602030504020804" pitchFamily="34" charset="0"/>
              </a:rPr>
              <a:t> </a:t>
            </a:r>
            <a:r>
              <a:rPr lang="en-GB" sz="1650" dirty="0" smtClean="0">
                <a:latin typeface="Eras Medium ITC" panose="020B0602030504020804" pitchFamily="34" charset="0"/>
              </a:rPr>
              <a:t>away from Daniel Craig and at the end you see a </a:t>
            </a:r>
            <a:r>
              <a:rPr lang="en-GB" sz="1650" b="1" dirty="0" smtClean="0">
                <a:solidFill>
                  <a:srgbClr val="FEA13A"/>
                </a:solidFill>
                <a:latin typeface="Eras Medium ITC" panose="020B0602030504020804" pitchFamily="34" charset="0"/>
              </a:rPr>
              <a:t>close up </a:t>
            </a:r>
            <a:r>
              <a:rPr lang="en-GB" sz="1650" dirty="0" smtClean="0">
                <a:latin typeface="Eras Medium ITC" panose="020B0602030504020804" pitchFamily="34" charset="0"/>
              </a:rPr>
              <a:t>of his face which is real so he stands out from the edited background and film.</a:t>
            </a:r>
          </a:p>
          <a:p>
            <a:pPr>
              <a:buClrTx/>
              <a:buFont typeface="Arial" panose="020B0604020202020204" pitchFamily="34" charset="0"/>
              <a:buChar char="•"/>
            </a:pPr>
            <a:r>
              <a:rPr lang="en-GB" sz="1650" dirty="0" smtClean="0">
                <a:latin typeface="Eras Medium ITC" panose="020B0602030504020804" pitchFamily="34" charset="0"/>
              </a:rPr>
              <a:t>The </a:t>
            </a:r>
            <a:r>
              <a:rPr lang="en-GB" sz="1650" b="1" dirty="0" smtClean="0">
                <a:solidFill>
                  <a:srgbClr val="FEA13A"/>
                </a:solidFill>
                <a:latin typeface="Eras Medium ITC" panose="020B0602030504020804" pitchFamily="34" charset="0"/>
              </a:rPr>
              <a:t>accompanying music </a:t>
            </a:r>
            <a:r>
              <a:rPr lang="en-GB" sz="1650" dirty="0" smtClean="0">
                <a:latin typeface="Eras Medium ITC" panose="020B0602030504020804" pitchFamily="34" charset="0"/>
              </a:rPr>
              <a:t>is loud and intense throughout the whole thing and it matches the fight sequences and the tragedies happening in the titles.</a:t>
            </a:r>
          </a:p>
          <a:p>
            <a:pPr>
              <a:buClrTx/>
              <a:buFont typeface="Arial" panose="020B0604020202020204" pitchFamily="34" charset="0"/>
              <a:buChar char="•"/>
            </a:pPr>
            <a:r>
              <a:rPr lang="en-GB" sz="1650" dirty="0" smtClean="0">
                <a:latin typeface="Eras Medium ITC" panose="020B0602030504020804" pitchFamily="34" charset="0"/>
              </a:rPr>
              <a:t>There are a lot of props of </a:t>
            </a:r>
            <a:r>
              <a:rPr lang="en-GB" sz="1650" b="1" dirty="0" smtClean="0">
                <a:solidFill>
                  <a:srgbClr val="FEA13A"/>
                </a:solidFill>
                <a:latin typeface="Eras Medium ITC" panose="020B0602030504020804" pitchFamily="34" charset="0"/>
              </a:rPr>
              <a:t>guns</a:t>
            </a:r>
            <a:r>
              <a:rPr lang="en-GB" sz="1650" dirty="0" smtClean="0">
                <a:solidFill>
                  <a:schemeClr val="tx1"/>
                </a:solidFill>
                <a:latin typeface="Eras Medium ITC" panose="020B0602030504020804" pitchFamily="34" charset="0"/>
              </a:rPr>
              <a:t>. There </a:t>
            </a:r>
            <a:r>
              <a:rPr lang="en-GB" sz="1650" dirty="0" smtClean="0">
                <a:latin typeface="Eras Medium ITC" panose="020B0602030504020804" pitchFamily="34" charset="0"/>
              </a:rPr>
              <a:t>are also fights and death to show us what the film is going to be like and would intrigue the audience. Also there are a lot of </a:t>
            </a:r>
            <a:r>
              <a:rPr lang="en-GB" sz="1650" b="1" dirty="0" smtClean="0">
                <a:solidFill>
                  <a:srgbClr val="FEA13A"/>
                </a:solidFill>
                <a:latin typeface="Eras Medium ITC" panose="020B0602030504020804" pitchFamily="34" charset="0"/>
              </a:rPr>
              <a:t>special effects </a:t>
            </a:r>
            <a:r>
              <a:rPr lang="en-GB" sz="1650" dirty="0" smtClean="0">
                <a:latin typeface="Eras Medium ITC" panose="020B0602030504020804" pitchFamily="34" charset="0"/>
              </a:rPr>
              <a:t>used throughout the whole thing to animate people and give them assigned colours with the antagonist being red. </a:t>
            </a:r>
            <a:endParaRPr lang="en-GB" sz="1650" dirty="0">
              <a:latin typeface="Eras Medium ITC" panose="020B0602030504020804" pitchFamily="34" charset="0"/>
            </a:endParaRPr>
          </a:p>
          <a:p>
            <a:pPr>
              <a:buClrTx/>
              <a:buFont typeface="Arial" panose="020B0604020202020204" pitchFamily="34" charset="0"/>
              <a:buChar char="•"/>
            </a:pPr>
            <a:r>
              <a:rPr lang="en-GB" sz="1650" dirty="0" smtClean="0">
                <a:latin typeface="Eras Medium ITC" panose="020B0602030504020804" pitchFamily="34" charset="0"/>
              </a:rPr>
              <a:t>The </a:t>
            </a:r>
            <a:r>
              <a:rPr lang="en-GB" sz="1650" b="1" dirty="0" smtClean="0">
                <a:solidFill>
                  <a:srgbClr val="FEA13A"/>
                </a:solidFill>
                <a:latin typeface="Eras Medium ITC" panose="020B0602030504020804" pitchFamily="34" charset="0"/>
              </a:rPr>
              <a:t>font</a:t>
            </a:r>
            <a:r>
              <a:rPr lang="en-GB" sz="1650" dirty="0" smtClean="0">
                <a:solidFill>
                  <a:srgbClr val="FEA13A"/>
                </a:solidFill>
                <a:latin typeface="Eras Medium ITC" panose="020B0602030504020804" pitchFamily="34" charset="0"/>
              </a:rPr>
              <a:t> </a:t>
            </a:r>
            <a:r>
              <a:rPr lang="en-GB" sz="1650" dirty="0" smtClean="0">
                <a:latin typeface="Eras Medium ITC" panose="020B0602030504020804" pitchFamily="34" charset="0"/>
              </a:rPr>
              <a:t>is formal and fits in with the film as it is also formal with people in suit and spy's, the font is also </a:t>
            </a:r>
            <a:r>
              <a:rPr lang="en-GB" sz="1650" b="1" dirty="0" smtClean="0">
                <a:solidFill>
                  <a:srgbClr val="FEA13A"/>
                </a:solidFill>
                <a:latin typeface="Eras Medium ITC" panose="020B0602030504020804" pitchFamily="34" charset="0"/>
              </a:rPr>
              <a:t>sans serif. </a:t>
            </a:r>
            <a:r>
              <a:rPr lang="en-GB" sz="1650" dirty="0" smtClean="0">
                <a:latin typeface="Eras Light ITC" panose="020B0402030504020804" pitchFamily="34" charset="0"/>
              </a:rPr>
              <a:t/>
            </a:r>
            <a:br>
              <a:rPr lang="en-GB" sz="1650" dirty="0" smtClean="0">
                <a:latin typeface="Eras Light ITC" panose="020B0402030504020804" pitchFamily="34" charset="0"/>
              </a:rPr>
            </a:br>
            <a:endParaRPr lang="en-GB" sz="1650" dirty="0">
              <a:latin typeface="Eras Light ITC" panose="020B0402030504020804" pitchFamily="34" charset="0"/>
            </a:endParaRPr>
          </a:p>
        </p:txBody>
      </p:sp>
      <p:pic>
        <p:nvPicPr>
          <p:cNvPr id="1026" name="Picture 2" descr="http://www.coverwhiz.com/content/Casino-Roy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0631" y="-18655"/>
            <a:ext cx="4241369" cy="63620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73638"/>
            <a:ext cx="4706738" cy="830997"/>
          </a:xfrm>
          <a:prstGeom prst="rect">
            <a:avLst/>
          </a:prstGeom>
        </p:spPr>
        <p:txBody>
          <a:bodyPr wrap="none">
            <a:spAutoFit/>
          </a:bodyPr>
          <a:lstStyle/>
          <a:p>
            <a:r>
              <a:rPr lang="en-GB" sz="4800" dirty="0" smtClean="0">
                <a:latin typeface="Eras Bold ITC" panose="020B0907030504020204" pitchFamily="34" charset="0"/>
                <a:cs typeface="Arial" panose="020B0604020202020204" pitchFamily="34" charset="0"/>
              </a:rPr>
              <a:t>Casino Royale</a:t>
            </a:r>
            <a:endParaRPr lang="en-GB" sz="4800" dirty="0"/>
          </a:p>
        </p:txBody>
      </p:sp>
      <p:pic>
        <p:nvPicPr>
          <p:cNvPr id="1030" name="Picture 6" descr="http://jamesbonderies.free.fr/pictures/02/05-2.jpg">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5625" y1="71034" x2="16250" y2="60690"/>
                        <a14:foregroundMark x1="62083" y1="37241" x2="62083" y2="37241"/>
                        <a14:foregroundMark x1="79167" y1="8966" x2="79167" y2="8966"/>
                        <a14:foregroundMark x1="76875" y1="29655" x2="76875" y2="29655"/>
                      </a14:backgroundRemoval>
                    </a14:imgEffect>
                  </a14:imgLayer>
                </a14:imgProps>
              </a:ext>
              <a:ext uri="{28A0092B-C50C-407E-A947-70E740481C1C}">
                <a14:useLocalDpi xmlns:a14="http://schemas.microsoft.com/office/drawing/2010/main" val="0"/>
              </a:ext>
            </a:extLst>
          </a:blip>
          <a:srcRect/>
          <a:stretch>
            <a:fillRect/>
          </a:stretch>
        </p:blipFill>
        <p:spPr bwMode="auto">
          <a:xfrm>
            <a:off x="5687878" y="52808"/>
            <a:ext cx="1994535" cy="6045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36426" y="627417"/>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endCxn id="1030" idx="3"/>
          </p:cNvCxnSpPr>
          <p:nvPr/>
        </p:nvCxnSpPr>
        <p:spPr>
          <a:xfrm flipV="1">
            <a:off x="7370360" y="355083"/>
            <a:ext cx="312053" cy="302274"/>
          </a:xfrm>
          <a:prstGeom prst="curvedConnector3">
            <a:avLst>
              <a:gd name="adj1" fmla="val 173257"/>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664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875" y="1658319"/>
            <a:ext cx="10073898" cy="108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9600" y="-410409"/>
            <a:ext cx="10058400" cy="1450757"/>
          </a:xfrm>
        </p:spPr>
        <p:txBody>
          <a:bodyPr>
            <a:normAutofit/>
          </a:bodyPr>
          <a:lstStyle/>
          <a:p>
            <a:r>
              <a:rPr lang="en-GB" sz="4000" dirty="0" smtClean="0">
                <a:solidFill>
                  <a:schemeClr val="tx1"/>
                </a:solidFill>
                <a:latin typeface="Eras Bold ITC" panose="020B0907030504020204" pitchFamily="34" charset="0"/>
                <a:cs typeface="Arial" panose="020B0604020202020204" pitchFamily="34" charset="0"/>
              </a:rPr>
              <a:t>Captain America:</a:t>
            </a:r>
            <a:br>
              <a:rPr lang="en-GB" sz="4000" dirty="0" smtClean="0">
                <a:solidFill>
                  <a:schemeClr val="tx1"/>
                </a:solidFill>
                <a:latin typeface="Eras Bold ITC" panose="020B0907030504020204" pitchFamily="34" charset="0"/>
                <a:cs typeface="Arial" panose="020B0604020202020204" pitchFamily="34" charset="0"/>
              </a:rPr>
            </a:br>
            <a:r>
              <a:rPr lang="en-GB" sz="4000" dirty="0" smtClean="0">
                <a:solidFill>
                  <a:schemeClr val="tx1"/>
                </a:solidFill>
                <a:latin typeface="Eras Bold ITC" panose="020B0907030504020204" pitchFamily="34" charset="0"/>
                <a:cs typeface="Arial" panose="020B0604020202020204" pitchFamily="34" charset="0"/>
              </a:rPr>
              <a:t>The Winter Soldier</a:t>
            </a:r>
            <a:endParaRPr lang="en-GB" sz="4000" dirty="0">
              <a:solidFill>
                <a:schemeClr val="tx1"/>
              </a:solidFill>
            </a:endParaRPr>
          </a:p>
        </p:txBody>
      </p:sp>
      <p:sp>
        <p:nvSpPr>
          <p:cNvPr id="3" name="Content Placeholder 2"/>
          <p:cNvSpPr>
            <a:spLocks noGrp="1"/>
          </p:cNvSpPr>
          <p:nvPr>
            <p:ph idx="1"/>
          </p:nvPr>
        </p:nvSpPr>
        <p:spPr>
          <a:xfrm>
            <a:off x="22278" y="953319"/>
            <a:ext cx="7764651" cy="4973406"/>
          </a:xfrm>
        </p:spPr>
        <p:txBody>
          <a:bodyPr>
            <a:noAutofit/>
          </a:bodyPr>
          <a:lstStyle/>
          <a:p>
            <a:pPr>
              <a:buClrTx/>
              <a:buFont typeface="Arial" panose="020B0604020202020204" pitchFamily="34" charset="0"/>
              <a:buChar char="•"/>
            </a:pPr>
            <a:r>
              <a:rPr lang="en-GB" sz="1450" dirty="0" smtClean="0">
                <a:latin typeface="Eras Medium ITC" panose="020B0602030504020804" pitchFamily="34" charset="0"/>
              </a:rPr>
              <a:t>The </a:t>
            </a:r>
            <a:r>
              <a:rPr lang="en-GB" sz="1450" b="1" dirty="0" smtClean="0">
                <a:solidFill>
                  <a:srgbClr val="D01520"/>
                </a:solidFill>
                <a:latin typeface="Eras Medium ITC" panose="020B0602030504020804" pitchFamily="34" charset="0"/>
              </a:rPr>
              <a:t>titles</a:t>
            </a:r>
            <a:r>
              <a:rPr lang="en-GB" sz="1450" dirty="0" smtClean="0">
                <a:latin typeface="Eras Medium ITC" panose="020B0602030504020804" pitchFamily="34" charset="0"/>
              </a:rPr>
              <a:t> are a formal </a:t>
            </a:r>
            <a:r>
              <a:rPr lang="en-GB" sz="1450" b="1" dirty="0" smtClean="0">
                <a:solidFill>
                  <a:srgbClr val="D01520"/>
                </a:solidFill>
                <a:latin typeface="Eras Medium ITC" panose="020B0602030504020804" pitchFamily="34" charset="0"/>
              </a:rPr>
              <a:t>sans-serif</a:t>
            </a:r>
            <a:r>
              <a:rPr lang="en-GB" sz="1450" dirty="0" smtClean="0">
                <a:latin typeface="Eras Medium ITC" panose="020B0602030504020804" pitchFamily="34" charset="0"/>
              </a:rPr>
              <a:t> font placed on a certain </a:t>
            </a:r>
            <a:r>
              <a:rPr lang="en-GB" sz="1450" b="1" dirty="0" smtClean="0">
                <a:solidFill>
                  <a:srgbClr val="0072BB"/>
                </a:solidFill>
                <a:latin typeface="Eras Medium ITC" panose="020B0602030504020804" pitchFamily="34" charset="0"/>
              </a:rPr>
              <a:t>position</a:t>
            </a:r>
            <a:r>
              <a:rPr lang="en-GB" sz="1450" dirty="0" smtClean="0">
                <a:solidFill>
                  <a:srgbClr val="0072BB"/>
                </a:solidFill>
                <a:latin typeface="Eras Medium ITC" panose="020B0602030504020804" pitchFamily="34" charset="0"/>
              </a:rPr>
              <a:t> </a:t>
            </a:r>
            <a:r>
              <a:rPr lang="en-GB" sz="1450" dirty="0" smtClean="0">
                <a:latin typeface="Eras Medium ITC" panose="020B0602030504020804" pitchFamily="34" charset="0"/>
              </a:rPr>
              <a:t>on the page that has a blank background so it is easily seen.</a:t>
            </a:r>
          </a:p>
          <a:p>
            <a:pPr>
              <a:buClrTx/>
              <a:buFont typeface="Arial" panose="020B0604020202020204" pitchFamily="34" charset="0"/>
              <a:buChar char="•"/>
            </a:pPr>
            <a:r>
              <a:rPr lang="en-GB" sz="1450" dirty="0" smtClean="0">
                <a:latin typeface="Eras Medium ITC" panose="020B0602030504020804" pitchFamily="34" charset="0"/>
              </a:rPr>
              <a:t>The </a:t>
            </a:r>
            <a:r>
              <a:rPr lang="en-GB" sz="1450" b="1" dirty="0" smtClean="0">
                <a:solidFill>
                  <a:srgbClr val="D01520"/>
                </a:solidFill>
                <a:latin typeface="Eras Medium ITC" panose="020B0602030504020804" pitchFamily="34" charset="0"/>
              </a:rPr>
              <a:t>colour</a:t>
            </a:r>
            <a:r>
              <a:rPr lang="en-GB" sz="1450" dirty="0" smtClean="0">
                <a:solidFill>
                  <a:srgbClr val="D01520"/>
                </a:solidFill>
                <a:latin typeface="Eras Medium ITC" panose="020B0602030504020804" pitchFamily="34" charset="0"/>
              </a:rPr>
              <a:t> </a:t>
            </a:r>
            <a:r>
              <a:rPr lang="en-GB" sz="1450" dirty="0" smtClean="0">
                <a:latin typeface="Eras Medium ITC" panose="020B0602030504020804" pitchFamily="34" charset="0"/>
              </a:rPr>
              <a:t>of the titles are mainly black and white but then has the colour of red on certain parts, red is the main colour of his shield. It stands out a lot against the background and is used to emphasise his shield then the </a:t>
            </a:r>
            <a:r>
              <a:rPr lang="en-GB" sz="1450" b="1" dirty="0" smtClean="0">
                <a:solidFill>
                  <a:srgbClr val="0072BB"/>
                </a:solidFill>
                <a:latin typeface="Eras Medium ITC" panose="020B0602030504020804" pitchFamily="34" charset="0"/>
              </a:rPr>
              <a:t>colours</a:t>
            </a:r>
            <a:r>
              <a:rPr lang="en-GB" sz="1450" dirty="0" smtClean="0">
                <a:solidFill>
                  <a:srgbClr val="0072BB"/>
                </a:solidFill>
                <a:latin typeface="Eras Medium ITC" panose="020B0602030504020804" pitchFamily="34" charset="0"/>
              </a:rPr>
              <a:t> </a:t>
            </a:r>
            <a:r>
              <a:rPr lang="en-GB" sz="1450" dirty="0" smtClean="0">
                <a:latin typeface="Eras Medium ITC" panose="020B0602030504020804" pitchFamily="34" charset="0"/>
              </a:rPr>
              <a:t>are flipped later on.</a:t>
            </a:r>
          </a:p>
          <a:p>
            <a:pPr>
              <a:buClrTx/>
              <a:buFont typeface="Arial" panose="020B0604020202020204" pitchFamily="34" charset="0"/>
              <a:buChar char="•"/>
            </a:pPr>
            <a:r>
              <a:rPr lang="en-GB" sz="1450" dirty="0" smtClean="0">
                <a:latin typeface="Eras Medium ITC" panose="020B0602030504020804" pitchFamily="34" charset="0"/>
              </a:rPr>
              <a:t>The </a:t>
            </a:r>
            <a:r>
              <a:rPr lang="en-GB" sz="1450" b="1" dirty="0" smtClean="0">
                <a:solidFill>
                  <a:srgbClr val="D01520"/>
                </a:solidFill>
                <a:latin typeface="Eras Medium ITC" panose="020B0602030504020804" pitchFamily="34" charset="0"/>
              </a:rPr>
              <a:t>style</a:t>
            </a:r>
            <a:r>
              <a:rPr lang="en-GB" sz="1450" dirty="0" smtClean="0">
                <a:solidFill>
                  <a:srgbClr val="D01520"/>
                </a:solidFill>
                <a:latin typeface="Eras Medium ITC" panose="020B0602030504020804" pitchFamily="34" charset="0"/>
              </a:rPr>
              <a:t> </a:t>
            </a:r>
            <a:r>
              <a:rPr lang="en-GB" sz="1450" dirty="0" smtClean="0">
                <a:latin typeface="Eras Medium ITC" panose="020B0602030504020804" pitchFamily="34" charset="0"/>
              </a:rPr>
              <a:t>is very clean and organised which could be describing how he is when he does his work.</a:t>
            </a:r>
          </a:p>
          <a:p>
            <a:pPr>
              <a:buClrTx/>
              <a:buFont typeface="Arial" panose="020B0604020202020204" pitchFamily="34" charset="0"/>
              <a:buChar char="•"/>
            </a:pPr>
            <a:r>
              <a:rPr lang="en-GB" sz="1450" dirty="0" smtClean="0">
                <a:latin typeface="Eras Medium ITC" panose="020B0602030504020804" pitchFamily="34" charset="0"/>
              </a:rPr>
              <a:t>The </a:t>
            </a:r>
            <a:r>
              <a:rPr lang="en-GB" sz="1450" b="1" dirty="0" smtClean="0">
                <a:solidFill>
                  <a:srgbClr val="D01520"/>
                </a:solidFill>
                <a:latin typeface="Eras Medium ITC" panose="020B0602030504020804" pitchFamily="34" charset="0"/>
              </a:rPr>
              <a:t>transitions</a:t>
            </a:r>
            <a:r>
              <a:rPr lang="en-GB" sz="1450" dirty="0" smtClean="0">
                <a:solidFill>
                  <a:srgbClr val="D01520"/>
                </a:solidFill>
                <a:latin typeface="Eras Medium ITC" panose="020B0602030504020804" pitchFamily="34" charset="0"/>
              </a:rPr>
              <a:t> </a:t>
            </a:r>
            <a:r>
              <a:rPr lang="en-GB" sz="1450" dirty="0" smtClean="0">
                <a:latin typeface="Eras Medium ITC" panose="020B0602030504020804" pitchFamily="34" charset="0"/>
              </a:rPr>
              <a:t>from one </a:t>
            </a:r>
            <a:r>
              <a:rPr lang="en-GB" sz="1450" b="1" dirty="0" smtClean="0">
                <a:solidFill>
                  <a:srgbClr val="0072BB"/>
                </a:solidFill>
                <a:latin typeface="Eras Medium ITC" panose="020B0602030504020804" pitchFamily="34" charset="0"/>
              </a:rPr>
              <a:t>shot</a:t>
            </a:r>
            <a:r>
              <a:rPr lang="en-GB" sz="1450" dirty="0" smtClean="0">
                <a:solidFill>
                  <a:srgbClr val="0072BB"/>
                </a:solidFill>
                <a:latin typeface="Eras Medium ITC" panose="020B0602030504020804" pitchFamily="34" charset="0"/>
              </a:rPr>
              <a:t> </a:t>
            </a:r>
            <a:r>
              <a:rPr lang="en-GB" sz="1450" dirty="0" smtClean="0">
                <a:latin typeface="Eras Medium ITC" panose="020B0602030504020804" pitchFamily="34" charset="0"/>
              </a:rPr>
              <a:t>to another has very smooth cuts and is done so that when one thing happens it lead do another thing such as the shield smashing into the screen leading to the next shot.</a:t>
            </a:r>
          </a:p>
          <a:p>
            <a:pPr>
              <a:buClrTx/>
              <a:buFont typeface="Arial" panose="020B0604020202020204" pitchFamily="34" charset="0"/>
              <a:buChar char="•"/>
            </a:pPr>
            <a:r>
              <a:rPr lang="en-GB" sz="1450" dirty="0" smtClean="0">
                <a:latin typeface="Eras Medium ITC" panose="020B0602030504020804" pitchFamily="34" charset="0"/>
              </a:rPr>
              <a:t>The </a:t>
            </a:r>
            <a:r>
              <a:rPr lang="en-GB" sz="1450" b="1" dirty="0" smtClean="0">
                <a:solidFill>
                  <a:srgbClr val="D01520"/>
                </a:solidFill>
                <a:latin typeface="Eras Medium ITC" panose="020B0602030504020804" pitchFamily="34" charset="0"/>
              </a:rPr>
              <a:t>camera</a:t>
            </a:r>
            <a:r>
              <a:rPr lang="en-GB" sz="1450" dirty="0" smtClean="0">
                <a:solidFill>
                  <a:srgbClr val="D01520"/>
                </a:solidFill>
                <a:latin typeface="Eras Medium ITC" panose="020B0602030504020804" pitchFamily="34" charset="0"/>
              </a:rPr>
              <a:t> </a:t>
            </a:r>
            <a:r>
              <a:rPr lang="en-GB" sz="1450" dirty="0" smtClean="0">
                <a:latin typeface="Eras Medium ITC" panose="020B0602030504020804" pitchFamily="34" charset="0"/>
              </a:rPr>
              <a:t>shows </a:t>
            </a:r>
            <a:r>
              <a:rPr lang="en-GB" sz="1450" b="1" dirty="0" smtClean="0">
                <a:solidFill>
                  <a:srgbClr val="0072BB"/>
                </a:solidFill>
                <a:latin typeface="Eras Medium ITC" panose="020B0602030504020804" pitchFamily="34" charset="0"/>
              </a:rPr>
              <a:t>long shots </a:t>
            </a:r>
            <a:r>
              <a:rPr lang="en-GB" sz="1450" dirty="0" smtClean="0">
                <a:latin typeface="Eras Medium ITC" panose="020B0602030504020804" pitchFamily="34" charset="0"/>
              </a:rPr>
              <a:t>of captain America to show the action of what he is doing. It is often a still image that shows us what he is doing.</a:t>
            </a:r>
          </a:p>
          <a:p>
            <a:pPr>
              <a:buClrTx/>
              <a:buFont typeface="Arial" panose="020B0604020202020204" pitchFamily="34" charset="0"/>
              <a:buChar char="•"/>
            </a:pPr>
            <a:r>
              <a:rPr lang="en-GB" sz="1450" dirty="0" smtClean="0">
                <a:latin typeface="Eras Medium ITC" panose="020B0602030504020804" pitchFamily="34" charset="0"/>
              </a:rPr>
              <a:t>The use of silhouettes that are edited in with </a:t>
            </a:r>
            <a:r>
              <a:rPr lang="en-GB" sz="1450" b="1" dirty="0" smtClean="0">
                <a:solidFill>
                  <a:srgbClr val="0072BB"/>
                </a:solidFill>
                <a:latin typeface="Eras Medium ITC" panose="020B0602030504020804" pitchFamily="34" charset="0"/>
              </a:rPr>
              <a:t>special effects </a:t>
            </a:r>
            <a:r>
              <a:rPr lang="en-GB" sz="1450" dirty="0" smtClean="0">
                <a:latin typeface="Eras Medium ITC" panose="020B0602030504020804" pitchFamily="34" charset="0"/>
              </a:rPr>
              <a:t>for everyone is so that you can not see if people are antagonists or protagonists and you cannot see their actual identity which doesn’t spoil anything for the film which is something I could consider for my opening credits. The silhouettes are all made with </a:t>
            </a:r>
            <a:r>
              <a:rPr lang="en-GB" sz="1450" b="1" dirty="0" smtClean="0">
                <a:solidFill>
                  <a:srgbClr val="0072BB"/>
                </a:solidFill>
                <a:latin typeface="Eras Medium ITC" panose="020B0602030504020804" pitchFamily="34" charset="0"/>
              </a:rPr>
              <a:t>special effects </a:t>
            </a:r>
            <a:r>
              <a:rPr lang="en-GB" sz="1450" dirty="0" smtClean="0">
                <a:latin typeface="Eras Medium ITC" panose="020B0602030504020804" pitchFamily="34" charset="0"/>
              </a:rPr>
              <a:t>where they film a person and put a black overlay over them and I could use techniques the same or similar to this when making mine.</a:t>
            </a:r>
          </a:p>
          <a:p>
            <a:pPr>
              <a:buClrTx/>
              <a:buFont typeface="Arial" panose="020B0604020202020204" pitchFamily="34" charset="0"/>
              <a:buChar char="•"/>
            </a:pPr>
            <a:r>
              <a:rPr lang="en-GB" sz="1450" dirty="0" smtClean="0">
                <a:latin typeface="Eras Medium ITC" panose="020B0602030504020804" pitchFamily="34" charset="0"/>
              </a:rPr>
              <a:t>The </a:t>
            </a:r>
            <a:r>
              <a:rPr lang="en-GB" sz="1450" b="1" dirty="0" smtClean="0">
                <a:solidFill>
                  <a:srgbClr val="D01520"/>
                </a:solidFill>
                <a:latin typeface="Eras Medium ITC" panose="020B0602030504020804" pitchFamily="34" charset="0"/>
              </a:rPr>
              <a:t>accompanying music </a:t>
            </a:r>
            <a:r>
              <a:rPr lang="en-GB" sz="1450" dirty="0" smtClean="0">
                <a:latin typeface="Eras Medium ITC" panose="020B0602030504020804" pitchFamily="34" charset="0"/>
              </a:rPr>
              <a:t>in the background is very patriotic and heroic to emphasise the character of Captain America being a superhero and also that he is an American citizen and is proud of it, this will appeal to its audience; mainly American people. The music is also tense which gives us a glimpse of what the soundtrack later will be.</a:t>
            </a:r>
            <a:endParaRPr lang="en-GB" sz="1450" dirty="0">
              <a:latin typeface="Eras Medium ITC" panose="020B0602030504020804" pitchFamily="34" charset="0"/>
            </a:endParaRPr>
          </a:p>
        </p:txBody>
      </p:sp>
      <p:pic>
        <p:nvPicPr>
          <p:cNvPr id="4098" name="Picture 2" descr="http://images.superherostuff.com/image-stickcaptamsymbl-primary-watermark.jp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250" b="88125" l="9875" r="90250">
                        <a14:foregroundMark x1="63375" y1="18000" x2="63375" y2="18000"/>
                        <a14:foregroundMark x1="69250" y1="31875" x2="74500" y2="34875"/>
                        <a14:foregroundMark x1="77750" y1="42625" x2="76375" y2="65375"/>
                        <a14:foregroundMark x1="75125" y1="65750" x2="57625" y2="78000"/>
                        <a14:foregroundMark x1="47625" y1="79000" x2="24750" y2="65125"/>
                        <a14:foregroundMark x1="25750" y1="65125" x2="20625" y2="41375"/>
                        <a14:foregroundMark x1="20000" y1="44500" x2="37500" y2="23750"/>
                        <a14:foregroundMark x1="37750" y1="24125" x2="58625" y2="22500"/>
                        <a14:foregroundMark x1="58625" y1="22500" x2="62375" y2="25375"/>
                        <a14:foregroundMark x1="44375" y1="39500" x2="61500" y2="60500"/>
                        <a14:foregroundMark x1="60125" y1="47500" x2="36125" y2="56500"/>
                        <a14:foregroundMark x1="72750" y1="24250" x2="83625" y2="36125"/>
                        <a14:foregroundMark x1="57250" y1="58250" x2="40125" y2="57500"/>
                        <a14:foregroundMark x1="84875" y1="42625" x2="79625" y2="69875"/>
                        <a14:foregroundMark x1="78000" y1="72500" x2="13875" y2="45500"/>
                        <a14:foregroundMark x1="69875" y1="77375" x2="36875" y2="81250"/>
                        <a14:foregroundMark x1="52375" y1="40375" x2="32375" y2="53125"/>
                        <a14:foregroundMark x1="62500" y1="25125" x2="83125" y2="44625"/>
                      </a14:backgroundRemoval>
                    </a14:imgEffect>
                  </a14:imgLayer>
                </a14:imgProps>
              </a:ext>
              <a:ext uri="{28A0092B-C50C-407E-A947-70E740481C1C}">
                <a14:useLocalDpi xmlns:a14="http://schemas.microsoft.com/office/drawing/2010/main" val="0"/>
              </a:ext>
            </a:extLst>
          </a:blip>
          <a:srcRect l="10569" t="12407" r="9703" b="12949"/>
          <a:stretch/>
        </p:blipFill>
        <p:spPr bwMode="auto">
          <a:xfrm>
            <a:off x="6727193" y="9905"/>
            <a:ext cx="1008721" cy="9443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40510" y="-54362"/>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0" name="Curved Connector 9"/>
          <p:cNvCxnSpPr>
            <a:stCxn id="9" idx="2"/>
            <a:endCxn id="4098" idx="1"/>
          </p:cNvCxnSpPr>
          <p:nvPr/>
        </p:nvCxnSpPr>
        <p:spPr>
          <a:xfrm rot="16200000" flipH="1">
            <a:off x="6248619" y="3526"/>
            <a:ext cx="167130" cy="79001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3074" name="Picture 2" descr="http://static2.hypable.com/wp-content/uploads/2014/03/captain-america-2-chris-evans-poster-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1360" y="0"/>
            <a:ext cx="4348233" cy="634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92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55157" y="1723690"/>
            <a:ext cx="8170706" cy="15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5903" y="-105165"/>
            <a:ext cx="6096000" cy="1569660"/>
          </a:xfrm>
          <a:prstGeom prst="rect">
            <a:avLst/>
          </a:prstGeom>
        </p:spPr>
        <p:txBody>
          <a:bodyPr>
            <a:spAutoFit/>
          </a:bodyPr>
          <a:lstStyle/>
          <a:p>
            <a:r>
              <a:rPr lang="en-GB" sz="4800" dirty="0" smtClean="0">
                <a:latin typeface="Eras Bold ITC" panose="020B0907030504020204" pitchFamily="34" charset="0"/>
                <a:cs typeface="Arial" panose="020B0604020202020204" pitchFamily="34" charset="0"/>
              </a:rPr>
              <a:t>The Girl with the Dragon Tattoo</a:t>
            </a:r>
            <a:endParaRPr lang="en-GB" sz="4800" dirty="0"/>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557" y="0"/>
            <a:ext cx="1087464" cy="135933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240510" y="-54362"/>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9" name="Curved Connector 8"/>
          <p:cNvCxnSpPr>
            <a:stCxn id="8" idx="2"/>
            <a:endCxn id="7" idx="1"/>
          </p:cNvCxnSpPr>
          <p:nvPr/>
        </p:nvCxnSpPr>
        <p:spPr>
          <a:xfrm rot="16200000" flipH="1">
            <a:off x="6159519" y="92626"/>
            <a:ext cx="364695" cy="80938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0" name="Content Placeholder 2"/>
          <p:cNvSpPr txBox="1">
            <a:spLocks/>
          </p:cNvSpPr>
          <p:nvPr/>
        </p:nvSpPr>
        <p:spPr>
          <a:xfrm>
            <a:off x="0" y="1385230"/>
            <a:ext cx="7764651" cy="497340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979B9C"/>
                </a:solidFill>
                <a:latin typeface="Eras Medium ITC" panose="020B0602030504020804" pitchFamily="34" charset="0"/>
              </a:rPr>
              <a:t>colour</a:t>
            </a:r>
            <a:r>
              <a:rPr lang="en-GB" sz="1600" dirty="0" smtClean="0">
                <a:solidFill>
                  <a:srgbClr val="979B9C"/>
                </a:solidFill>
                <a:latin typeface="Eras Medium ITC" panose="020B0602030504020804" pitchFamily="34" charset="0"/>
              </a:rPr>
              <a:t> </a:t>
            </a:r>
            <a:r>
              <a:rPr lang="en-GB" sz="1600" dirty="0" smtClean="0">
                <a:latin typeface="Eras Medium ITC" panose="020B0602030504020804" pitchFamily="34" charset="0"/>
              </a:rPr>
              <a:t>is very desaturated and dark with just using the colours of black and grey, this seems to be the </a:t>
            </a:r>
            <a:r>
              <a:rPr lang="en-GB" sz="1600" b="1" dirty="0" smtClean="0">
                <a:solidFill>
                  <a:srgbClr val="000000"/>
                </a:solidFill>
                <a:latin typeface="Eras Medium ITC" panose="020B0602030504020804" pitchFamily="34" charset="0"/>
              </a:rPr>
              <a:t>style </a:t>
            </a:r>
            <a:r>
              <a:rPr lang="en-GB" sz="1600" dirty="0" smtClean="0">
                <a:latin typeface="Eras Medium ITC" panose="020B0602030504020804" pitchFamily="34" charset="0"/>
              </a:rPr>
              <a:t>for the film with the poster being the same sort of tone. This shows how the film is going to be dark and not a happy film. The only colour in it is the orange fire which is to emphasise it and its destruction.</a:t>
            </a:r>
          </a:p>
          <a:p>
            <a:pPr>
              <a:buClrTx/>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000000"/>
                </a:solidFill>
                <a:latin typeface="Eras Medium ITC" panose="020B0602030504020804" pitchFamily="34" charset="0"/>
              </a:rPr>
              <a:t>style </a:t>
            </a:r>
            <a:r>
              <a:rPr lang="en-GB" sz="1600" dirty="0" smtClean="0">
                <a:latin typeface="Eras Medium ITC" panose="020B0602030504020804" pitchFamily="34" charset="0"/>
              </a:rPr>
              <a:t>of the font is </a:t>
            </a:r>
            <a:r>
              <a:rPr lang="en-GB" sz="1600" b="1" dirty="0" smtClean="0">
                <a:solidFill>
                  <a:srgbClr val="000000"/>
                </a:solidFill>
                <a:latin typeface="Eras Medium ITC" panose="020B0602030504020804" pitchFamily="34" charset="0"/>
              </a:rPr>
              <a:t>serif </a:t>
            </a:r>
            <a:r>
              <a:rPr lang="en-GB" sz="1600" dirty="0" smtClean="0">
                <a:latin typeface="Eras Medium ITC" panose="020B0602030504020804" pitchFamily="34" charset="0"/>
              </a:rPr>
              <a:t>as it has many different decorative ‘</a:t>
            </a:r>
            <a:r>
              <a:rPr lang="en-GB" sz="1600" b="1" dirty="0" smtClean="0">
                <a:solidFill>
                  <a:srgbClr val="000000"/>
                </a:solidFill>
                <a:latin typeface="Eras Medium ITC" panose="020B0602030504020804" pitchFamily="34" charset="0"/>
              </a:rPr>
              <a:t>feet</a:t>
            </a:r>
            <a:r>
              <a:rPr lang="en-GB" sz="1600" dirty="0" smtClean="0">
                <a:latin typeface="Eras Medium ITC" panose="020B0602030504020804" pitchFamily="34" charset="0"/>
              </a:rPr>
              <a:t>’ coming off of the letters, these feet are very pointy and they are a similar style to the tattoo and it gives and Asian feel to it with dragons because of Chinese dragons, this gives us an idea of where the </a:t>
            </a:r>
            <a:r>
              <a:rPr lang="en-GB" sz="1600" b="1" dirty="0" smtClean="0">
                <a:solidFill>
                  <a:srgbClr val="000000"/>
                </a:solidFill>
                <a:latin typeface="Eras Medium ITC" panose="020B0602030504020804" pitchFamily="34" charset="0"/>
              </a:rPr>
              <a:t>location </a:t>
            </a:r>
            <a:r>
              <a:rPr lang="en-GB" sz="1600" dirty="0" smtClean="0">
                <a:latin typeface="Eras Medium ITC" panose="020B0602030504020804" pitchFamily="34" charset="0"/>
              </a:rPr>
              <a:t>is. </a:t>
            </a:r>
          </a:p>
          <a:p>
            <a:pPr>
              <a:buClrTx/>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000000"/>
                </a:solidFill>
                <a:latin typeface="Eras Medium ITC" panose="020B0602030504020804" pitchFamily="34" charset="0"/>
              </a:rPr>
              <a:t>transitions </a:t>
            </a:r>
            <a:r>
              <a:rPr lang="en-GB" sz="1600" dirty="0" smtClean="0">
                <a:latin typeface="Eras Medium ITC" panose="020B0602030504020804" pitchFamily="34" charset="0"/>
              </a:rPr>
              <a:t>are</a:t>
            </a:r>
            <a:r>
              <a:rPr lang="en-GB" sz="1600" b="1" dirty="0" smtClean="0">
                <a:latin typeface="Eras Medium ITC" panose="020B0602030504020804" pitchFamily="34" charset="0"/>
              </a:rPr>
              <a:t> </a:t>
            </a:r>
            <a:r>
              <a:rPr lang="en-GB" sz="1600" b="1" dirty="0" smtClean="0">
                <a:solidFill>
                  <a:srgbClr val="000000"/>
                </a:solidFill>
                <a:latin typeface="Eras Medium ITC" panose="020B0602030504020804" pitchFamily="34" charset="0"/>
              </a:rPr>
              <a:t>fast paced cuts </a:t>
            </a:r>
            <a:r>
              <a:rPr lang="en-GB" sz="1600" dirty="0" smtClean="0">
                <a:latin typeface="Eras Medium ITC" panose="020B0602030504020804" pitchFamily="34" charset="0"/>
              </a:rPr>
              <a:t>showing how the film will include action.</a:t>
            </a:r>
          </a:p>
          <a:p>
            <a:pPr>
              <a:buClrTx/>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000000"/>
                </a:solidFill>
                <a:latin typeface="Eras Medium ITC" panose="020B0602030504020804" pitchFamily="34" charset="0"/>
              </a:rPr>
              <a:t>movement </a:t>
            </a:r>
            <a:r>
              <a:rPr lang="en-GB" sz="1600" dirty="0" smtClean="0">
                <a:latin typeface="Eras Medium ITC" panose="020B0602030504020804" pitchFamily="34" charset="0"/>
              </a:rPr>
              <a:t>is fast and shows us glimpses of dark and out of the ordinary things happening throughout, this could be to show us how the film is going to be out of the ordinary and dark.</a:t>
            </a:r>
          </a:p>
          <a:p>
            <a:pPr>
              <a:buClrTx/>
              <a:buFont typeface="Arial" panose="020B0604020202020204" pitchFamily="34" charset="0"/>
              <a:buChar char="•"/>
            </a:pPr>
            <a:r>
              <a:rPr lang="en-GB" sz="1600" dirty="0" smtClean="0">
                <a:latin typeface="Eras Medium ITC" panose="020B0602030504020804" pitchFamily="34" charset="0"/>
              </a:rPr>
              <a:t>There are a lot of </a:t>
            </a:r>
            <a:r>
              <a:rPr lang="en-GB" sz="1600" b="1" dirty="0" smtClean="0">
                <a:solidFill>
                  <a:srgbClr val="000000"/>
                </a:solidFill>
                <a:latin typeface="Eras Medium ITC" panose="020B0602030504020804" pitchFamily="34" charset="0"/>
              </a:rPr>
              <a:t>special effects </a:t>
            </a:r>
            <a:r>
              <a:rPr lang="en-GB" sz="1600" dirty="0" smtClean="0">
                <a:latin typeface="Eras Medium ITC" panose="020B0602030504020804" pitchFamily="34" charset="0"/>
              </a:rPr>
              <a:t>and </a:t>
            </a:r>
            <a:r>
              <a:rPr lang="en-GB" sz="1600" b="1" dirty="0" smtClean="0">
                <a:solidFill>
                  <a:srgbClr val="000000"/>
                </a:solidFill>
                <a:latin typeface="Eras Medium ITC" panose="020B0602030504020804" pitchFamily="34" charset="0"/>
              </a:rPr>
              <a:t>CGI </a:t>
            </a:r>
            <a:r>
              <a:rPr lang="en-GB" sz="1600" dirty="0" smtClean="0">
                <a:latin typeface="Eras Medium ITC" panose="020B0602030504020804" pitchFamily="34" charset="0"/>
              </a:rPr>
              <a:t>in this. First of all editing colour tone to make everything the same sort of greyish tone and to make the flames stand out. Also there are effects to make it look like everything is made of a sort of liquid metal and it is taking over everything and causing destruction.</a:t>
            </a:r>
          </a:p>
          <a:p>
            <a:pPr>
              <a:buClrTx/>
              <a:buFont typeface="Arial" panose="020B0604020202020204" pitchFamily="34" charset="0"/>
              <a:buChar char="•"/>
            </a:pPr>
            <a:r>
              <a:rPr lang="en-GB" sz="1600" dirty="0" smtClean="0">
                <a:latin typeface="Eras Medium ITC" panose="020B0602030504020804" pitchFamily="34" charset="0"/>
              </a:rPr>
              <a:t>The </a:t>
            </a:r>
            <a:r>
              <a:rPr lang="en-GB" sz="1600" b="1" dirty="0" smtClean="0">
                <a:solidFill>
                  <a:srgbClr val="000000"/>
                </a:solidFill>
                <a:latin typeface="Eras Medium ITC" panose="020B0602030504020804" pitchFamily="34" charset="0"/>
              </a:rPr>
              <a:t>non diegetic accompanying music </a:t>
            </a:r>
            <a:r>
              <a:rPr lang="en-GB" sz="1600" dirty="0" smtClean="0">
                <a:latin typeface="Eras Medium ITC" panose="020B0602030504020804" pitchFamily="34" charset="0"/>
              </a:rPr>
              <a:t>has an aggressive tone with the instruments all the way throughout showing us how the film will be similar.</a:t>
            </a:r>
          </a:p>
          <a:p>
            <a:pPr>
              <a:buClrTx/>
              <a:buFont typeface="Arial" panose="020B0604020202020204" pitchFamily="34" charset="0"/>
              <a:buChar char="•"/>
            </a:pPr>
            <a:endParaRPr lang="en-GB" sz="1500" dirty="0">
              <a:latin typeface="Eras Medium ITC" panose="020B0602030504020804" pitchFamily="34" charset="0"/>
            </a:endParaRPr>
          </a:p>
        </p:txBody>
      </p:sp>
      <p:pic>
        <p:nvPicPr>
          <p:cNvPr id="4098" name="Picture 2" descr="http://ia.media-imdb.com/images/M/MV5BMTczNDk4NTQ0OV5BMl5BanBnXkFtZTcwNDAxMDgxNw@@._V1__SX1857_SY903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618" y="0"/>
            <a:ext cx="4270688" cy="63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3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419</TotalTime>
  <Words>1090</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Eras Bold ITC</vt:lpstr>
      <vt:lpstr>Eras Light ITC</vt:lpstr>
      <vt:lpstr>Eras Medium ITC</vt:lpstr>
      <vt:lpstr>Retrospect</vt:lpstr>
      <vt:lpstr>Opening Sequences Analyses 1-5</vt:lpstr>
      <vt:lpstr>PowerPoint Presentation</vt:lpstr>
      <vt:lpstr>The Terminator </vt:lpstr>
      <vt:lpstr>PowerPoint Presentation</vt:lpstr>
      <vt:lpstr>Captain America: The Winter Soldier</vt:lpstr>
      <vt:lpstr>PowerPoint Presentation</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Production</dc:title>
  <dc:creator>Nutt George</dc:creator>
  <cp:lastModifiedBy>Nutt George</cp:lastModifiedBy>
  <cp:revision>46</cp:revision>
  <dcterms:created xsi:type="dcterms:W3CDTF">2015-09-16T09:13:39Z</dcterms:created>
  <dcterms:modified xsi:type="dcterms:W3CDTF">2015-11-18T10:37:50Z</dcterms:modified>
</cp:coreProperties>
</file>