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1" r:id="rId3"/>
    <p:sldId id="260" r:id="rId4"/>
    <p:sldId id="259" r:id="rId5"/>
    <p:sldId id="257"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9C5C"/>
    <a:srgbClr val="058BD9"/>
    <a:srgbClr val="FBE118"/>
    <a:srgbClr val="F0B218"/>
    <a:srgbClr val="E4691D"/>
    <a:srgbClr val="B71812"/>
    <a:srgbClr val="0E8CE2"/>
    <a:srgbClr val="01455E"/>
    <a:srgbClr val="792629"/>
    <a:srgbClr val="CC9B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6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5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79441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16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003137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FB2AE-7063-4FA3-A249-D29A3ECC153D}"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165E44-9D3D-4537-A8A7-B875A1D32C9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96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4662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3FB2AE-7063-4FA3-A249-D29A3ECC153D}" type="datetimeFigureOut">
              <a:rPr lang="en-GB" smtClean="0"/>
              <a:t>18/11/2015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56610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FB2AE-7063-4FA3-A249-D29A3ECC153D}" type="datetimeFigureOut">
              <a:rPr lang="en-GB" smtClean="0"/>
              <a:t>18/11/2015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38366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3FB2AE-7063-4FA3-A249-D29A3ECC153D}" type="datetimeFigureOut">
              <a:rPr lang="en-GB" smtClean="0"/>
              <a:t>18/11/2015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252567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165E44-9D3D-4537-A8A7-B875A1D32C95}" type="slidenum">
              <a:rPr lang="en-GB" smtClean="0"/>
              <a:t>‹#›</a:t>
            </a:fld>
            <a:endParaRPr lang="en-GB"/>
          </a:p>
        </p:txBody>
      </p:sp>
    </p:spTree>
    <p:extLst>
      <p:ext uri="{BB962C8B-B14F-4D97-AF65-F5344CB8AC3E}">
        <p14:creationId xmlns:p14="http://schemas.microsoft.com/office/powerpoint/2010/main" val="89987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FB2AE-7063-4FA3-A249-D29A3ECC153D}"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165E44-9D3D-4537-A8A7-B875A1D32C95}" type="slidenum">
              <a:rPr lang="en-GB" smtClean="0"/>
              <a:t>‹#›</a:t>
            </a:fld>
            <a:endParaRPr lang="en-GB"/>
          </a:p>
        </p:txBody>
      </p:sp>
    </p:spTree>
    <p:extLst>
      <p:ext uri="{BB962C8B-B14F-4D97-AF65-F5344CB8AC3E}">
        <p14:creationId xmlns:p14="http://schemas.microsoft.com/office/powerpoint/2010/main" val="334330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3FB2AE-7063-4FA3-A249-D29A3ECC153D}" type="datetimeFigureOut">
              <a:rPr lang="en-GB" smtClean="0"/>
              <a:t>18/11/2015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165E44-9D3D-4537-A8A7-B875A1D32C9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3878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rtofthetitle.com/title/back-to-the-future/"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artofthetitle.com/title/skyfall/"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iFRdDjpBAFA"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www.artofthetitle.com/title/dawn-of-the-dead/"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rtofthetitle.com/title/hulk/"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957" y="511443"/>
            <a:ext cx="11563263" cy="3970404"/>
          </a:xfrm>
        </p:spPr>
        <p:txBody>
          <a:bodyPr>
            <a:normAutofit/>
          </a:bodyPr>
          <a:lstStyle/>
          <a:p>
            <a:pPr algn="ctr"/>
            <a:r>
              <a:rPr lang="en-GB" sz="8800" dirty="0" smtClean="0">
                <a:latin typeface="Eras Bold ITC" panose="020B0907030504020204" pitchFamily="34" charset="0"/>
                <a:cs typeface="Arial" panose="020B0604020202020204" pitchFamily="34" charset="0"/>
              </a:rPr>
              <a:t>Opening </a:t>
            </a:r>
            <a:r>
              <a:rPr lang="en-GB" sz="8800" smtClean="0">
                <a:latin typeface="Eras Bold ITC" panose="020B0907030504020204" pitchFamily="34" charset="0"/>
                <a:cs typeface="Arial" panose="020B0604020202020204" pitchFamily="34" charset="0"/>
              </a:rPr>
              <a:t>Sequences Analyses </a:t>
            </a:r>
            <a:r>
              <a:rPr lang="en-GB" sz="8800" dirty="0" smtClean="0">
                <a:latin typeface="Eras Bold ITC" panose="020B0907030504020204" pitchFamily="34" charset="0"/>
                <a:cs typeface="Arial" panose="020B0604020202020204" pitchFamily="34" charset="0"/>
              </a:rPr>
              <a:t>6-10</a:t>
            </a:r>
            <a:endParaRPr lang="en-GB" sz="8800" dirty="0">
              <a:latin typeface="Eras Bold ITC" panose="020B0907030504020204" pitchFamily="34" charset="0"/>
              <a:cs typeface="Arial" panose="020B0604020202020204" pitchFamily="34" charset="0"/>
            </a:endParaRPr>
          </a:p>
        </p:txBody>
      </p:sp>
      <p:sp>
        <p:nvSpPr>
          <p:cNvPr id="4" name="TextBox 3"/>
          <p:cNvSpPr txBox="1"/>
          <p:nvPr/>
        </p:nvSpPr>
        <p:spPr>
          <a:xfrm>
            <a:off x="1286359" y="4251015"/>
            <a:ext cx="9500461" cy="461665"/>
          </a:xfrm>
          <a:prstGeom prst="rect">
            <a:avLst/>
          </a:prstGeom>
          <a:noFill/>
        </p:spPr>
        <p:txBody>
          <a:bodyPr wrap="square" rtlCol="0">
            <a:spAutoFit/>
          </a:bodyPr>
          <a:lstStyle/>
          <a:p>
            <a:pPr algn="ctr"/>
            <a:r>
              <a:rPr lang="en-GB" sz="2400" dirty="0" smtClean="0">
                <a:latin typeface="Eras Light ITC" panose="020B0402030504020804" pitchFamily="34" charset="0"/>
                <a:cs typeface="Arial" panose="020B0604020202020204" pitchFamily="34" charset="0"/>
              </a:rPr>
              <a:t>Deconstructing film opening sequences</a:t>
            </a:r>
            <a:endParaRPr lang="en-GB" sz="2400" dirty="0">
              <a:latin typeface="Eras Light ITC" panose="020B0402030504020804" pitchFamily="34" charset="0"/>
              <a:cs typeface="Arial" panose="020B0604020202020204" pitchFamily="34" charset="0"/>
            </a:endParaRPr>
          </a:p>
        </p:txBody>
      </p:sp>
      <p:sp>
        <p:nvSpPr>
          <p:cNvPr id="3" name="TextBox 2"/>
          <p:cNvSpPr txBox="1"/>
          <p:nvPr/>
        </p:nvSpPr>
        <p:spPr>
          <a:xfrm>
            <a:off x="0" y="0"/>
            <a:ext cx="2076773" cy="461665"/>
          </a:xfrm>
          <a:prstGeom prst="rect">
            <a:avLst/>
          </a:prstGeom>
          <a:noFill/>
        </p:spPr>
        <p:txBody>
          <a:bodyPr wrap="square" rtlCol="0">
            <a:spAutoFit/>
          </a:bodyPr>
          <a:lstStyle/>
          <a:p>
            <a:r>
              <a:rPr lang="en-GB" sz="2400" u="sng" dirty="0" smtClean="0">
                <a:latin typeface="Eras Light ITC" panose="020B0402030504020804" pitchFamily="34" charset="0"/>
              </a:rPr>
              <a:t>George Nutt</a:t>
            </a:r>
            <a:endParaRPr lang="en-GB" sz="2400" u="sng" dirty="0">
              <a:latin typeface="Eras Light ITC" panose="020B0402030504020804" pitchFamily="34" charset="0"/>
            </a:endParaRPr>
          </a:p>
        </p:txBody>
      </p:sp>
    </p:spTree>
    <p:extLst>
      <p:ext uri="{BB962C8B-B14F-4D97-AF65-F5344CB8AC3E}">
        <p14:creationId xmlns:p14="http://schemas.microsoft.com/office/powerpoint/2010/main" val="356944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875" y="1658319"/>
            <a:ext cx="10073898" cy="108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6768" y="0"/>
            <a:ext cx="5240510" cy="725379"/>
          </a:xfrm>
        </p:spPr>
        <p:txBody>
          <a:bodyPr>
            <a:normAutofit/>
          </a:bodyPr>
          <a:lstStyle/>
          <a:p>
            <a:r>
              <a:rPr lang="en-GB" dirty="0" smtClean="0">
                <a:solidFill>
                  <a:schemeClr val="tx1"/>
                </a:solidFill>
                <a:latin typeface="Eras Bold ITC" panose="020B0907030504020204" pitchFamily="34" charset="0"/>
                <a:cs typeface="Arial" panose="020B0604020202020204" pitchFamily="34" charset="0"/>
              </a:rPr>
              <a:t>Back To Future</a:t>
            </a:r>
            <a:endParaRPr lang="en-GB" dirty="0">
              <a:solidFill>
                <a:schemeClr val="tx1"/>
              </a:solidFill>
            </a:endParaRPr>
          </a:p>
        </p:txBody>
      </p:sp>
      <p:sp>
        <p:nvSpPr>
          <p:cNvPr id="3" name="Content Placeholder 2"/>
          <p:cNvSpPr>
            <a:spLocks noGrp="1"/>
          </p:cNvSpPr>
          <p:nvPr>
            <p:ph idx="1"/>
          </p:nvPr>
        </p:nvSpPr>
        <p:spPr>
          <a:xfrm>
            <a:off x="-36768" y="1015348"/>
            <a:ext cx="7764651" cy="4973406"/>
          </a:xfrm>
        </p:spPr>
        <p:txBody>
          <a:bodyPr>
            <a:noAutofit/>
          </a:bodyPr>
          <a:lstStyle/>
          <a:p>
            <a:pPr>
              <a:buClrTx/>
              <a:buFont typeface="Arial" panose="020B0604020202020204" pitchFamily="34" charset="0"/>
              <a:buChar char="•"/>
            </a:pPr>
            <a:r>
              <a:rPr lang="en-GB" sz="1550" dirty="0" smtClean="0">
                <a:latin typeface="Eras Medium ITC" panose="020B0602030504020804" pitchFamily="34" charset="0"/>
              </a:rPr>
              <a:t>The </a:t>
            </a:r>
            <a:r>
              <a:rPr lang="en-GB" sz="1550" b="1" dirty="0" smtClean="0">
                <a:solidFill>
                  <a:srgbClr val="0E8CE2"/>
                </a:solidFill>
                <a:latin typeface="Eras Medium ITC" panose="020B0602030504020804" pitchFamily="34" charset="0"/>
              </a:rPr>
              <a:t>colour</a:t>
            </a:r>
            <a:r>
              <a:rPr lang="en-GB" sz="1550" dirty="0" smtClean="0">
                <a:latin typeface="Eras Medium ITC" panose="020B0602030504020804" pitchFamily="34" charset="0"/>
              </a:rPr>
              <a:t> throughout the sequence is very bland and the colour of brown and very old objects such as clocks, also with black and white photographs as well. This shows something to do with the year it is set.</a:t>
            </a:r>
          </a:p>
          <a:p>
            <a:pPr>
              <a:buClrTx/>
              <a:buFont typeface="Arial" panose="020B0604020202020204" pitchFamily="34" charset="0"/>
              <a:buChar char="•"/>
            </a:pPr>
            <a:r>
              <a:rPr lang="en-GB" sz="1550" dirty="0" smtClean="0">
                <a:latin typeface="Eras Medium ITC" panose="020B0602030504020804" pitchFamily="34" charset="0"/>
              </a:rPr>
              <a:t>The </a:t>
            </a:r>
            <a:r>
              <a:rPr lang="en-GB" sz="1550" b="1" dirty="0" smtClean="0">
                <a:solidFill>
                  <a:srgbClr val="B71812"/>
                </a:solidFill>
                <a:latin typeface="Eras Medium ITC" panose="020B0602030504020804" pitchFamily="34" charset="0"/>
              </a:rPr>
              <a:t>style</a:t>
            </a:r>
            <a:r>
              <a:rPr lang="en-GB" sz="1550" dirty="0" smtClean="0">
                <a:latin typeface="Eras Medium ITC" panose="020B0602030504020804" pitchFamily="34" charset="0"/>
              </a:rPr>
              <a:t> is very dated. Despite this it also flows well and uses contraptions that are clearly made by someone very smart, creative and into science; showing the sci-fi genre of the film. Also </a:t>
            </a:r>
            <a:r>
              <a:rPr lang="en-GB" sz="1550" dirty="0">
                <a:latin typeface="Eras Medium ITC" panose="020B0602030504020804" pitchFamily="34" charset="0"/>
              </a:rPr>
              <a:t>the old style implies the person is also old </a:t>
            </a:r>
            <a:r>
              <a:rPr lang="en-GB" sz="1550" dirty="0" smtClean="0">
                <a:latin typeface="Eras Medium ITC" panose="020B0602030504020804" pitchFamily="34" charset="0"/>
              </a:rPr>
              <a:t>so the style gives us a good idea of the type of film.</a:t>
            </a:r>
          </a:p>
          <a:p>
            <a:pPr>
              <a:buClrTx/>
              <a:buFont typeface="Arial" panose="020B0604020202020204" pitchFamily="34" charset="0"/>
              <a:buChar char="•"/>
            </a:pPr>
            <a:r>
              <a:rPr lang="en-GB" sz="1550" dirty="0" smtClean="0">
                <a:latin typeface="Eras Medium ITC" panose="020B0602030504020804" pitchFamily="34" charset="0"/>
              </a:rPr>
              <a:t>The </a:t>
            </a:r>
            <a:r>
              <a:rPr lang="en-GB" sz="1550" b="1" dirty="0" smtClean="0">
                <a:solidFill>
                  <a:srgbClr val="E4691D"/>
                </a:solidFill>
                <a:latin typeface="Eras Medium ITC" panose="020B0602030504020804" pitchFamily="34" charset="0"/>
              </a:rPr>
              <a:t>transition</a:t>
            </a:r>
            <a:r>
              <a:rPr lang="en-GB" sz="1550" dirty="0" smtClean="0">
                <a:latin typeface="Eras Medium ITC" panose="020B0602030504020804" pitchFamily="34" charset="0"/>
              </a:rPr>
              <a:t> and </a:t>
            </a:r>
            <a:r>
              <a:rPr lang="en-GB" sz="1550" b="1" dirty="0" smtClean="0">
                <a:solidFill>
                  <a:srgbClr val="E4691D"/>
                </a:solidFill>
                <a:latin typeface="Eras Medium ITC" panose="020B0602030504020804" pitchFamily="34" charset="0"/>
              </a:rPr>
              <a:t>movement</a:t>
            </a:r>
            <a:r>
              <a:rPr lang="en-GB" sz="1550" dirty="0" smtClean="0">
                <a:latin typeface="Eras Medium ITC" panose="020B0602030504020804" pitchFamily="34" charset="0"/>
              </a:rPr>
              <a:t> of the camera is flowing and continuous throughout, showing the whole contraption that has been made as well, and since there are so many clock the person is clearly interested in time and therefore this is a theme of the film</a:t>
            </a:r>
          </a:p>
          <a:p>
            <a:pPr>
              <a:buClrTx/>
              <a:buFont typeface="Arial" panose="020B0604020202020204" pitchFamily="34" charset="0"/>
              <a:buChar char="•"/>
            </a:pPr>
            <a:r>
              <a:rPr lang="en-GB" sz="1550" dirty="0" smtClean="0">
                <a:latin typeface="Eras Medium ITC" panose="020B0602030504020804" pitchFamily="34" charset="0"/>
              </a:rPr>
              <a:t>Also the camera first shows a </a:t>
            </a:r>
            <a:r>
              <a:rPr lang="en-GB" sz="1550" b="1" dirty="0" smtClean="0">
                <a:solidFill>
                  <a:srgbClr val="F0B218"/>
                </a:solidFill>
                <a:latin typeface="Eras Medium ITC" panose="020B0602030504020804" pitchFamily="34" charset="0"/>
              </a:rPr>
              <a:t>mid shot </a:t>
            </a:r>
            <a:r>
              <a:rPr lang="en-GB" sz="1550" dirty="0" smtClean="0">
                <a:latin typeface="Eras Medium ITC" panose="020B0602030504020804" pitchFamily="34" charset="0"/>
              </a:rPr>
              <a:t>of a news programme talking about a problem with stolen plutonium then the camera follows a skateboard into a box of the plutonium mentioned earlier.</a:t>
            </a:r>
          </a:p>
          <a:p>
            <a:pPr>
              <a:buClrTx/>
              <a:buFont typeface="Arial" panose="020B0604020202020204" pitchFamily="34" charset="0"/>
              <a:buChar char="•"/>
            </a:pPr>
            <a:r>
              <a:rPr lang="en-GB" sz="1550" dirty="0" smtClean="0">
                <a:latin typeface="Eras Medium ITC" panose="020B0602030504020804" pitchFamily="34" charset="0"/>
              </a:rPr>
              <a:t>There is no </a:t>
            </a:r>
            <a:r>
              <a:rPr lang="en-GB" sz="1550" b="1" dirty="0" smtClean="0">
                <a:solidFill>
                  <a:srgbClr val="FBE118"/>
                </a:solidFill>
                <a:latin typeface="Eras Medium ITC" panose="020B0602030504020804" pitchFamily="34" charset="0"/>
              </a:rPr>
              <a:t>CGI</a:t>
            </a:r>
            <a:r>
              <a:rPr lang="en-GB" sz="1550" dirty="0" smtClean="0">
                <a:solidFill>
                  <a:srgbClr val="FBE118"/>
                </a:solidFill>
                <a:latin typeface="Eras Medium ITC" panose="020B0602030504020804" pitchFamily="34" charset="0"/>
              </a:rPr>
              <a:t> </a:t>
            </a:r>
            <a:r>
              <a:rPr lang="en-GB" sz="1550" dirty="0" smtClean="0">
                <a:latin typeface="Eras Medium ITC" panose="020B0602030504020804" pitchFamily="34" charset="0"/>
              </a:rPr>
              <a:t>used, just the filming of clocks and a contraption showing how it was made from nothing from some sort of genius or talented person.</a:t>
            </a:r>
          </a:p>
          <a:p>
            <a:pPr>
              <a:buClrTx/>
              <a:buFont typeface="Arial" panose="020B0604020202020204" pitchFamily="34" charset="0"/>
              <a:buChar char="•"/>
            </a:pPr>
            <a:r>
              <a:rPr lang="en-GB" sz="1550" dirty="0" smtClean="0">
                <a:latin typeface="Eras Medium ITC" panose="020B0602030504020804" pitchFamily="34" charset="0"/>
              </a:rPr>
              <a:t>The accompanying sound in the background is no music but just the </a:t>
            </a:r>
            <a:r>
              <a:rPr lang="en-GB" sz="1550" b="1" dirty="0" smtClean="0">
                <a:solidFill>
                  <a:srgbClr val="058BD9"/>
                </a:solidFill>
                <a:latin typeface="Eras Medium ITC" panose="020B0602030504020804" pitchFamily="34" charset="0"/>
              </a:rPr>
              <a:t>diegetic</a:t>
            </a:r>
            <a:r>
              <a:rPr lang="en-GB" sz="1550" dirty="0" smtClean="0">
                <a:latin typeface="Eras Medium ITC" panose="020B0602030504020804" pitchFamily="34" charset="0"/>
              </a:rPr>
              <a:t> constant sound of the clocks emphasising the theme and ideology of time.</a:t>
            </a:r>
          </a:p>
          <a:p>
            <a:pPr>
              <a:buClrTx/>
              <a:buFont typeface="Arial" panose="020B0604020202020204" pitchFamily="34" charset="0"/>
              <a:buChar char="•"/>
            </a:pPr>
            <a:r>
              <a:rPr lang="en-GB" sz="1550" dirty="0" smtClean="0">
                <a:latin typeface="Eras Medium ITC" panose="020B0602030504020804" pitchFamily="34" charset="0"/>
              </a:rPr>
              <a:t>This helps my planning as it shows that original different sequences can be the best sequences.</a:t>
            </a:r>
          </a:p>
        </p:txBody>
      </p:sp>
      <p:sp>
        <p:nvSpPr>
          <p:cNvPr id="9" name="TextBox 8"/>
          <p:cNvSpPr txBox="1"/>
          <p:nvPr/>
        </p:nvSpPr>
        <p:spPr>
          <a:xfrm>
            <a:off x="3524183" y="567863"/>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0" name="Curved Connector 9"/>
          <p:cNvCxnSpPr/>
          <p:nvPr/>
        </p:nvCxnSpPr>
        <p:spPr>
          <a:xfrm flipV="1">
            <a:off x="4917513" y="391703"/>
            <a:ext cx="609362" cy="35684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781" y="14669"/>
            <a:ext cx="2004126" cy="1017720"/>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4136" y="0"/>
            <a:ext cx="4287864" cy="6338807"/>
          </a:xfrm>
          <a:prstGeom prst="rect">
            <a:avLst/>
          </a:prstGeom>
        </p:spPr>
      </p:pic>
    </p:spTree>
    <p:extLst>
      <p:ext uri="{BB962C8B-B14F-4D97-AF65-F5344CB8AC3E}">
        <p14:creationId xmlns:p14="http://schemas.microsoft.com/office/powerpoint/2010/main" val="288609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7280" y="1642820"/>
            <a:ext cx="7504279" cy="202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0" y="518355"/>
            <a:ext cx="7597269" cy="6456365"/>
          </a:xfrm>
        </p:spPr>
        <p:txBody>
          <a:bodyPr>
            <a:normAutofit/>
          </a:bodyPr>
          <a:lstStyle/>
          <a:p>
            <a:pPr>
              <a:buClrTx/>
              <a:buFont typeface="Arial" panose="020B0604020202020204" pitchFamily="34" charset="0"/>
              <a:buChar char="•"/>
            </a:pPr>
            <a:r>
              <a:rPr lang="en-GB" sz="1550" dirty="0">
                <a:latin typeface="Eras Medium ITC" panose="020B0602030504020804" pitchFamily="34" charset="0"/>
              </a:rPr>
              <a:t> </a:t>
            </a:r>
            <a:r>
              <a:rPr lang="en-GB" sz="1550" dirty="0" smtClean="0">
                <a:latin typeface="Eras Medium ITC" panose="020B0602030504020804" pitchFamily="34" charset="0"/>
              </a:rPr>
              <a:t>The main colour it starts with is a light blue showing calmness and tranquillity which also matches the tune and flow of the song and </a:t>
            </a:r>
            <a:r>
              <a:rPr lang="en-GB" sz="1550" b="1" dirty="0" smtClean="0">
                <a:solidFill>
                  <a:srgbClr val="CC9B58"/>
                </a:solidFill>
                <a:latin typeface="Eras Medium ITC" panose="020B0602030504020804" pitchFamily="34" charset="0"/>
              </a:rPr>
              <a:t>transitions</a:t>
            </a:r>
            <a:r>
              <a:rPr lang="en-GB" sz="1550" dirty="0" smtClean="0">
                <a:latin typeface="Eras Medium ITC" panose="020B0602030504020804" pitchFamily="34" charset="0"/>
              </a:rPr>
              <a:t> which are smooth and continuous. Also the </a:t>
            </a:r>
            <a:r>
              <a:rPr lang="en-GB" sz="1550" b="1" dirty="0" smtClean="0">
                <a:solidFill>
                  <a:srgbClr val="CC9B58"/>
                </a:solidFill>
                <a:latin typeface="Eras Medium ITC" panose="020B0602030504020804" pitchFamily="34" charset="0"/>
              </a:rPr>
              <a:t>colours</a:t>
            </a:r>
            <a:r>
              <a:rPr lang="en-GB" sz="1550" dirty="0" smtClean="0">
                <a:solidFill>
                  <a:srgbClr val="CC9B58"/>
                </a:solidFill>
                <a:latin typeface="Eras Medium ITC" panose="020B0602030504020804" pitchFamily="34" charset="0"/>
              </a:rPr>
              <a:t> </a:t>
            </a:r>
            <a:r>
              <a:rPr lang="en-GB" sz="1550" dirty="0" smtClean="0">
                <a:latin typeface="Eras Medium ITC" panose="020B0602030504020804" pitchFamily="34" charset="0"/>
              </a:rPr>
              <a:t>of black and red are included; the red for symbolising blood and death and the black to show the antagonists.</a:t>
            </a:r>
          </a:p>
          <a:p>
            <a:pPr>
              <a:buClrTx/>
              <a:buFont typeface="Arial" panose="020B0604020202020204" pitchFamily="34" charset="0"/>
              <a:buChar char="•"/>
            </a:pPr>
            <a:r>
              <a:rPr lang="en-GB" sz="1550" dirty="0" smtClean="0">
                <a:latin typeface="Eras Medium ITC" panose="020B0602030504020804" pitchFamily="34" charset="0"/>
              </a:rPr>
              <a:t>The </a:t>
            </a:r>
            <a:r>
              <a:rPr lang="en-GB" sz="1550" b="1" dirty="0" smtClean="0">
                <a:solidFill>
                  <a:srgbClr val="CC9B58"/>
                </a:solidFill>
                <a:latin typeface="Eras Medium ITC" panose="020B0602030504020804" pitchFamily="34" charset="0"/>
              </a:rPr>
              <a:t>style</a:t>
            </a:r>
            <a:r>
              <a:rPr lang="en-GB" sz="1550" dirty="0" smtClean="0">
                <a:solidFill>
                  <a:srgbClr val="CC9B58"/>
                </a:solidFill>
                <a:latin typeface="Eras Medium ITC" panose="020B0602030504020804" pitchFamily="34" charset="0"/>
              </a:rPr>
              <a:t> </a:t>
            </a:r>
            <a:r>
              <a:rPr lang="en-GB" sz="1550" dirty="0" smtClean="0">
                <a:latin typeface="Eras Medium ITC" panose="020B0602030504020804" pitchFamily="34" charset="0"/>
              </a:rPr>
              <a:t>of the text is very formal and square to match the genre of the film which is the spy genre, this includes things such as the suit as well as </a:t>
            </a:r>
            <a:r>
              <a:rPr lang="en-GB" sz="1550" dirty="0" err="1" smtClean="0">
                <a:latin typeface="Eras Medium ITC" panose="020B0602030504020804" pitchFamily="34" charset="0"/>
              </a:rPr>
              <a:t>throught</a:t>
            </a:r>
            <a:r>
              <a:rPr lang="en-GB" sz="1550" dirty="0" smtClean="0">
                <a:latin typeface="Eras Medium ITC" panose="020B0602030504020804" pitchFamily="34" charset="0"/>
              </a:rPr>
              <a:t> out, organised plans. </a:t>
            </a:r>
          </a:p>
          <a:p>
            <a:pPr>
              <a:buClrTx/>
              <a:buFont typeface="Arial" panose="020B0604020202020204" pitchFamily="34" charset="0"/>
              <a:buChar char="•"/>
            </a:pPr>
            <a:r>
              <a:rPr lang="en-GB" sz="1550" dirty="0" smtClean="0">
                <a:latin typeface="Eras Medium ITC" panose="020B0602030504020804" pitchFamily="34" charset="0"/>
              </a:rPr>
              <a:t>The </a:t>
            </a:r>
            <a:r>
              <a:rPr lang="en-GB" sz="1550" b="1" dirty="0" smtClean="0">
                <a:solidFill>
                  <a:srgbClr val="CC9B58"/>
                </a:solidFill>
                <a:latin typeface="Eras Medium ITC" panose="020B0602030504020804" pitchFamily="34" charset="0"/>
              </a:rPr>
              <a:t>transitions</a:t>
            </a:r>
            <a:r>
              <a:rPr lang="en-GB" sz="1550" dirty="0" smtClean="0">
                <a:solidFill>
                  <a:srgbClr val="CC9B58"/>
                </a:solidFill>
                <a:latin typeface="Eras Medium ITC" panose="020B0602030504020804" pitchFamily="34" charset="0"/>
              </a:rPr>
              <a:t> </a:t>
            </a:r>
            <a:r>
              <a:rPr lang="en-GB" sz="1550" dirty="0" smtClean="0">
                <a:latin typeface="Eras Medium ITC" panose="020B0602030504020804" pitchFamily="34" charset="0"/>
              </a:rPr>
              <a:t>are continuous throughout the sequence and all of the time it consists of going forwards through a small gap which could be representing how he will carry on even though its hard. Also it transitions through many different settings such as  graveyards and a Chinatown type place with the Chinese dragon, this shows the </a:t>
            </a:r>
            <a:r>
              <a:rPr lang="en-GB" sz="1550" b="1" dirty="0" smtClean="0">
                <a:solidFill>
                  <a:srgbClr val="CC9B58"/>
                </a:solidFill>
                <a:latin typeface="Eras Medium ITC" panose="020B0602030504020804" pitchFamily="34" charset="0"/>
              </a:rPr>
              <a:t>locations</a:t>
            </a:r>
            <a:r>
              <a:rPr lang="en-GB" sz="1550" dirty="0" smtClean="0">
                <a:solidFill>
                  <a:srgbClr val="CC9B58"/>
                </a:solidFill>
                <a:latin typeface="Eras Medium ITC" panose="020B0602030504020804" pitchFamily="34" charset="0"/>
              </a:rPr>
              <a:t> </a:t>
            </a:r>
            <a:r>
              <a:rPr lang="en-GB" sz="1550" dirty="0" smtClean="0">
                <a:latin typeface="Eras Medium ITC" panose="020B0602030504020804" pitchFamily="34" charset="0"/>
              </a:rPr>
              <a:t>he could possibly travel to in the film including the graveyard possibly foreshadowing a death.</a:t>
            </a:r>
          </a:p>
          <a:p>
            <a:pPr>
              <a:buClrTx/>
              <a:buFont typeface="Arial" panose="020B0604020202020204" pitchFamily="34" charset="0"/>
              <a:buChar char="•"/>
            </a:pPr>
            <a:r>
              <a:rPr lang="en-GB" sz="1550" dirty="0" smtClean="0">
                <a:latin typeface="Eras Medium ITC" panose="020B0602030504020804" pitchFamily="34" charset="0"/>
              </a:rPr>
              <a:t>The </a:t>
            </a:r>
            <a:r>
              <a:rPr lang="en-GB" sz="1550" b="1" dirty="0" smtClean="0">
                <a:solidFill>
                  <a:srgbClr val="CC9B58"/>
                </a:solidFill>
                <a:latin typeface="Eras Medium ITC" panose="020B0602030504020804" pitchFamily="34" charset="0"/>
              </a:rPr>
              <a:t>movement</a:t>
            </a:r>
            <a:r>
              <a:rPr lang="en-GB" sz="1550" dirty="0" smtClean="0">
                <a:solidFill>
                  <a:srgbClr val="CC9B58"/>
                </a:solidFill>
                <a:latin typeface="Eras Medium ITC" panose="020B0602030504020804" pitchFamily="34" charset="0"/>
              </a:rPr>
              <a:t> </a:t>
            </a:r>
            <a:r>
              <a:rPr lang="en-GB" sz="1550" dirty="0" smtClean="0">
                <a:latin typeface="Eras Medium ITC" panose="020B0602030504020804" pitchFamily="34" charset="0"/>
              </a:rPr>
              <a:t>is slow and under water and calm as if it was commemorating a death since we do not know if James Bond has been killed or not  yet.</a:t>
            </a:r>
          </a:p>
          <a:p>
            <a:pPr>
              <a:buClrTx/>
              <a:buFont typeface="Arial" panose="020B0604020202020204" pitchFamily="34" charset="0"/>
              <a:buChar char="•"/>
            </a:pPr>
            <a:r>
              <a:rPr lang="en-GB" sz="1550" dirty="0" smtClean="0">
                <a:latin typeface="Eras Medium ITC" panose="020B0602030504020804" pitchFamily="34" charset="0"/>
              </a:rPr>
              <a:t>There are </a:t>
            </a:r>
            <a:r>
              <a:rPr lang="en-GB" sz="1550" b="1" dirty="0" smtClean="0">
                <a:solidFill>
                  <a:srgbClr val="CC9B58"/>
                </a:solidFill>
                <a:latin typeface="Eras Medium ITC" panose="020B0602030504020804" pitchFamily="34" charset="0"/>
              </a:rPr>
              <a:t>effects</a:t>
            </a:r>
            <a:r>
              <a:rPr lang="en-GB" sz="1550" dirty="0" smtClean="0">
                <a:solidFill>
                  <a:srgbClr val="CC9B58"/>
                </a:solidFill>
                <a:latin typeface="Eras Medium ITC" panose="020B0602030504020804" pitchFamily="34" charset="0"/>
              </a:rPr>
              <a:t> </a:t>
            </a:r>
            <a:r>
              <a:rPr lang="en-GB" sz="1550" dirty="0" smtClean="0">
                <a:latin typeface="Eras Medium ITC" panose="020B0602030504020804" pitchFamily="34" charset="0"/>
              </a:rPr>
              <a:t>that are made with editing and </a:t>
            </a:r>
            <a:r>
              <a:rPr lang="en-GB" sz="1550" b="1" dirty="0" smtClean="0">
                <a:solidFill>
                  <a:srgbClr val="CC9B58"/>
                </a:solidFill>
                <a:latin typeface="Eras Medium ITC" panose="020B0602030504020804" pitchFamily="34" charset="0"/>
              </a:rPr>
              <a:t>CGI</a:t>
            </a:r>
            <a:r>
              <a:rPr lang="en-GB" sz="1550" dirty="0" smtClean="0">
                <a:solidFill>
                  <a:srgbClr val="CC9B58"/>
                </a:solidFill>
                <a:latin typeface="Eras Medium ITC" panose="020B0602030504020804" pitchFamily="34" charset="0"/>
              </a:rPr>
              <a:t> </a:t>
            </a:r>
            <a:r>
              <a:rPr lang="en-GB" sz="1550" dirty="0" smtClean="0">
                <a:latin typeface="Eras Medium ITC" panose="020B0602030504020804" pitchFamily="34" charset="0"/>
              </a:rPr>
              <a:t>such as the hand pulling him down through a whole or when there are loads of Chinese dragons flying around and then one breathes into a </a:t>
            </a:r>
            <a:r>
              <a:rPr lang="en-GB" sz="1550" b="1" dirty="0" smtClean="0">
                <a:solidFill>
                  <a:srgbClr val="CC9B58"/>
                </a:solidFill>
                <a:latin typeface="Eras Medium ITC" panose="020B0602030504020804" pitchFamily="34" charset="0"/>
              </a:rPr>
              <a:t>close up </a:t>
            </a:r>
            <a:r>
              <a:rPr lang="en-GB" sz="1550" dirty="0" smtClean="0">
                <a:latin typeface="Eras Medium ITC" panose="020B0602030504020804" pitchFamily="34" charset="0"/>
              </a:rPr>
              <a:t>of the camera and this then leads to a </a:t>
            </a:r>
            <a:r>
              <a:rPr lang="en-GB" sz="1550" b="1" dirty="0" smtClean="0">
                <a:solidFill>
                  <a:srgbClr val="CC9B58"/>
                </a:solidFill>
                <a:latin typeface="Eras Medium ITC" panose="020B0602030504020804" pitchFamily="34" charset="0"/>
              </a:rPr>
              <a:t>transition</a:t>
            </a:r>
            <a:r>
              <a:rPr lang="en-GB" sz="1550" dirty="0" smtClean="0">
                <a:solidFill>
                  <a:srgbClr val="CC9B58"/>
                </a:solidFill>
                <a:latin typeface="Eras Medium ITC" panose="020B0602030504020804" pitchFamily="34" charset="0"/>
              </a:rPr>
              <a:t> </a:t>
            </a:r>
            <a:r>
              <a:rPr lang="en-GB" sz="1550" dirty="0" smtClean="0">
                <a:latin typeface="Eras Medium ITC" panose="020B0602030504020804" pitchFamily="34" charset="0"/>
              </a:rPr>
              <a:t>of fire which links to the next part of the sequence. There is also a part where he is shooting shadows and this shows how the antagonists are perceptive and minor.</a:t>
            </a:r>
          </a:p>
          <a:p>
            <a:pPr>
              <a:buClrTx/>
              <a:buFont typeface="Arial" panose="020B0604020202020204" pitchFamily="34" charset="0"/>
              <a:buChar char="•"/>
            </a:pPr>
            <a:r>
              <a:rPr lang="en-GB" sz="1550" dirty="0" smtClean="0">
                <a:latin typeface="Eras Medium ITC" panose="020B0602030504020804" pitchFamily="34" charset="0"/>
              </a:rPr>
              <a:t>The </a:t>
            </a:r>
            <a:r>
              <a:rPr lang="en-GB" sz="1550" b="1" dirty="0" smtClean="0">
                <a:solidFill>
                  <a:srgbClr val="CC9B58"/>
                </a:solidFill>
                <a:latin typeface="Eras Medium ITC" panose="020B0602030504020804" pitchFamily="34" charset="0"/>
              </a:rPr>
              <a:t>non diegetic </a:t>
            </a:r>
            <a:r>
              <a:rPr lang="en-GB" sz="1550" dirty="0" smtClean="0">
                <a:latin typeface="Eras Medium ITC" panose="020B0602030504020804" pitchFamily="34" charset="0"/>
              </a:rPr>
              <a:t>accompanying music is calm and emotional as it links in with his possible death and if he did die then thins would be commemorating him.</a:t>
            </a:r>
          </a:p>
          <a:p>
            <a:pPr marL="0" indent="0">
              <a:buClrTx/>
              <a:buNone/>
            </a:pPr>
            <a:endParaRPr lang="en-GB" sz="1800" dirty="0" smtClean="0">
              <a:latin typeface="Eras Medium ITC" panose="020B0602030504020804" pitchFamily="34" charset="0"/>
            </a:endParaRPr>
          </a:p>
          <a:p>
            <a:pPr>
              <a:buClrTx/>
              <a:buFont typeface="Arial" panose="020B0604020202020204" pitchFamily="34" charset="0"/>
              <a:buChar char="•"/>
            </a:pPr>
            <a:endParaRPr lang="en-GB" dirty="0">
              <a:latin typeface="Eras Light ITC" panose="020B0402030504020804" pitchFamily="34" charset="0"/>
            </a:endParaRPr>
          </a:p>
        </p:txBody>
      </p:sp>
      <p:sp>
        <p:nvSpPr>
          <p:cNvPr id="5" name="Rectangle 4"/>
          <p:cNvSpPr/>
          <p:nvPr/>
        </p:nvSpPr>
        <p:spPr>
          <a:xfrm>
            <a:off x="0" y="-173638"/>
            <a:ext cx="2404826" cy="830997"/>
          </a:xfrm>
          <a:prstGeom prst="rect">
            <a:avLst/>
          </a:prstGeom>
        </p:spPr>
        <p:txBody>
          <a:bodyPr wrap="none">
            <a:spAutoFit/>
          </a:bodyPr>
          <a:lstStyle/>
          <a:p>
            <a:r>
              <a:rPr lang="en-GB" sz="4800" dirty="0" smtClean="0">
                <a:latin typeface="Eras Bold ITC" panose="020B0907030504020204" pitchFamily="34" charset="0"/>
                <a:cs typeface="Arial" panose="020B0604020202020204" pitchFamily="34" charset="0"/>
              </a:rPr>
              <a:t>SkyFall</a:t>
            </a:r>
            <a:endParaRPr lang="en-GB" sz="4800" dirty="0"/>
          </a:p>
        </p:txBody>
      </p:sp>
      <p:pic>
        <p:nvPicPr>
          <p:cNvPr id="1030" name="Picture 6" descr="http://jamesbonderies.free.fr/pictures/02/05-2.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6042" y1="55172" x2="56042" y2="55172"/>
                        <a14:foregroundMark x1="16250" y1="65517" x2="16250" y2="65517"/>
                        <a14:foregroundMark x1="76875" y1="11724" x2="76875" y2="11724"/>
                        <a14:foregroundMark x1="76875" y1="24828" x2="76875" y2="24828"/>
                      </a14:backgroundRemoval>
                    </a14:imgEffect>
                  </a14:imgLayer>
                </a14:imgProps>
              </a:ext>
              <a:ext uri="{28A0092B-C50C-407E-A947-70E740481C1C}">
                <a14:useLocalDpi xmlns:a14="http://schemas.microsoft.com/office/drawing/2010/main" val="0"/>
              </a:ext>
            </a:extLst>
          </a:blip>
          <a:srcRect/>
          <a:stretch>
            <a:fillRect/>
          </a:stretch>
        </p:blipFill>
        <p:spPr bwMode="auto">
          <a:xfrm>
            <a:off x="6013621" y="52809"/>
            <a:ext cx="1668791" cy="50581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53312" y="149023"/>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10" idx="1"/>
            <a:endCxn id="1030" idx="1"/>
          </p:cNvCxnSpPr>
          <p:nvPr/>
        </p:nvCxnSpPr>
        <p:spPr>
          <a:xfrm rot="10800000" flipH="1">
            <a:off x="3953311" y="305717"/>
            <a:ext cx="2060309" cy="27972"/>
          </a:xfrm>
          <a:prstGeom prst="curvedConnector5">
            <a:avLst>
              <a:gd name="adj1" fmla="val -11095"/>
              <a:gd name="adj2" fmla="val 917871"/>
              <a:gd name="adj3" fmla="val 83814"/>
            </a:avLst>
          </a:prstGeom>
          <a:ln>
            <a:tailEnd type="triangle"/>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3470" y="0"/>
            <a:ext cx="4278530" cy="6338807"/>
          </a:xfrm>
          <a:prstGeom prst="rect">
            <a:avLst/>
          </a:prstGeom>
        </p:spPr>
      </p:pic>
    </p:spTree>
    <p:extLst>
      <p:ext uri="{BB962C8B-B14F-4D97-AF65-F5344CB8AC3E}">
        <p14:creationId xmlns:p14="http://schemas.microsoft.com/office/powerpoint/2010/main" val="4236642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 y="0"/>
            <a:ext cx="10058400" cy="736396"/>
          </a:xfrm>
        </p:spPr>
        <p:txBody>
          <a:bodyPr/>
          <a:lstStyle/>
          <a:p>
            <a:r>
              <a:rPr lang="en-GB" dirty="0" smtClean="0">
                <a:solidFill>
                  <a:schemeClr val="tx1"/>
                </a:solidFill>
                <a:latin typeface="Eras Bold ITC" panose="020B0907030504020204" pitchFamily="34" charset="0"/>
                <a:cs typeface="Arial" panose="020B0604020202020204" pitchFamily="34" charset="0"/>
              </a:rPr>
              <a:t>Man Of Steel</a:t>
            </a:r>
            <a:endParaRPr lang="en-GB" dirty="0">
              <a:solidFill>
                <a:schemeClr val="tx1"/>
              </a:solidFill>
            </a:endParaRPr>
          </a:p>
        </p:txBody>
      </p:sp>
      <p:sp>
        <p:nvSpPr>
          <p:cNvPr id="4" name="Title 1"/>
          <p:cNvSpPr txBox="1">
            <a:spLocks/>
          </p:cNvSpPr>
          <p:nvPr/>
        </p:nvSpPr>
        <p:spPr>
          <a:xfrm>
            <a:off x="641519" y="1436254"/>
            <a:ext cx="10594751" cy="416011"/>
          </a:xfrm>
          <a:prstGeom prst="rect">
            <a:avLst/>
          </a:prstGeom>
          <a:solidFill>
            <a:schemeClr val="bg1"/>
          </a:solidFill>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5" name="TextBox 4"/>
          <p:cNvSpPr txBox="1"/>
          <p:nvPr/>
        </p:nvSpPr>
        <p:spPr>
          <a:xfrm>
            <a:off x="10297" y="576018"/>
            <a:ext cx="7852720" cy="6124754"/>
          </a:xfrm>
          <a:prstGeom prst="rect">
            <a:avLst/>
          </a:prstGeom>
          <a:noFill/>
        </p:spPr>
        <p:txBody>
          <a:bodyPr wrap="square" rtlCol="0">
            <a:spAutoFit/>
          </a:bodyPr>
          <a:lstStyle/>
          <a:p>
            <a:pPr marL="285750" indent="-285750">
              <a:buFont typeface="Arial" panose="020B0604020202020204" pitchFamily="34" charset="0"/>
              <a:buChar char="•"/>
            </a:pPr>
            <a:r>
              <a:rPr lang="en-GB" sz="1700" dirty="0" smtClean="0">
                <a:latin typeface="Eras Medium ITC" panose="020B0602030504020804" pitchFamily="34" charset="0"/>
              </a:rPr>
              <a:t>It starts in space which is common in films showing that something has come from outer space, so if I was to do a sci-fi film to do with outer space then this could be an idea for it.</a:t>
            </a:r>
          </a:p>
          <a:p>
            <a:pPr marL="285750" indent="-285750">
              <a:buFont typeface="Arial" panose="020B0604020202020204" pitchFamily="34" charset="0"/>
              <a:buChar char="•"/>
            </a:pPr>
            <a:endParaRPr lang="en-GB" sz="1700" dirty="0" smtClean="0">
              <a:latin typeface="Eras Medium ITC" panose="020B0602030504020804" pitchFamily="34" charset="0"/>
            </a:endParaRPr>
          </a:p>
          <a:p>
            <a:pPr marL="285750" indent="-285750">
              <a:buFont typeface="Arial" panose="020B0604020202020204" pitchFamily="34" charset="0"/>
              <a:buChar char="•"/>
            </a:pPr>
            <a:r>
              <a:rPr lang="en-GB" sz="1700" dirty="0" smtClean="0">
                <a:latin typeface="Eras Medium ITC" panose="020B0602030504020804" pitchFamily="34" charset="0"/>
              </a:rPr>
              <a:t>The </a:t>
            </a:r>
            <a:r>
              <a:rPr lang="en-GB" sz="1700" b="1" dirty="0" smtClean="0">
                <a:solidFill>
                  <a:srgbClr val="792629"/>
                </a:solidFill>
                <a:latin typeface="Eras Demi ITC" panose="020B0805030504020804" pitchFamily="34" charset="0"/>
              </a:rPr>
              <a:t>font</a:t>
            </a:r>
            <a:r>
              <a:rPr lang="en-GB" sz="1700" dirty="0" smtClean="0">
                <a:solidFill>
                  <a:srgbClr val="792629"/>
                </a:solidFill>
                <a:latin typeface="Eras Medium ITC" panose="020B0602030504020804" pitchFamily="34" charset="0"/>
              </a:rPr>
              <a:t> </a:t>
            </a:r>
            <a:r>
              <a:rPr lang="en-GB" sz="1700" dirty="0" smtClean="0">
                <a:latin typeface="Eras Medium ITC" panose="020B0602030504020804" pitchFamily="34" charset="0"/>
              </a:rPr>
              <a:t>is thin and white showing how it is similar to a star in space because its small and white so this represents space, similar to men in black which I previously analysed which started off in space as well, however the font on this is more straight and formal showing that he is a superhero and his work is well thought out and formal.</a:t>
            </a:r>
          </a:p>
          <a:p>
            <a:pPr marL="285750" indent="-285750">
              <a:buFont typeface="Arial" panose="020B0604020202020204" pitchFamily="34" charset="0"/>
              <a:buChar char="•"/>
            </a:pPr>
            <a:endParaRPr lang="en-GB" sz="1700" dirty="0" smtClean="0">
              <a:latin typeface="Eras Medium ITC" panose="020B0602030504020804" pitchFamily="34" charset="0"/>
            </a:endParaRPr>
          </a:p>
          <a:p>
            <a:pPr marL="285750" indent="-285750">
              <a:buFont typeface="Arial" panose="020B0604020202020204" pitchFamily="34" charset="0"/>
              <a:buChar char="•"/>
            </a:pPr>
            <a:r>
              <a:rPr lang="en-GB" sz="1700" dirty="0" smtClean="0">
                <a:latin typeface="Eras Medium ITC" panose="020B0602030504020804" pitchFamily="34" charset="0"/>
              </a:rPr>
              <a:t>There is a slight bluish grey </a:t>
            </a:r>
            <a:r>
              <a:rPr lang="en-GB" sz="1700" b="1" dirty="0" smtClean="0">
                <a:solidFill>
                  <a:srgbClr val="01455E"/>
                </a:solidFill>
                <a:latin typeface="Eras Demi ITC" panose="020B0805030504020804" pitchFamily="34" charset="0"/>
              </a:rPr>
              <a:t>tint</a:t>
            </a:r>
            <a:r>
              <a:rPr lang="en-GB" sz="1700" dirty="0" smtClean="0">
                <a:solidFill>
                  <a:srgbClr val="01455E"/>
                </a:solidFill>
                <a:latin typeface="Eras Medium ITC" panose="020B0602030504020804" pitchFamily="34" charset="0"/>
              </a:rPr>
              <a:t> </a:t>
            </a:r>
            <a:r>
              <a:rPr lang="en-GB" sz="1700" dirty="0" smtClean="0">
                <a:latin typeface="Eras Medium ITC" panose="020B0602030504020804" pitchFamily="34" charset="0"/>
              </a:rPr>
              <a:t>when showing the city and outer space this is to emphasise his superman's bluish grey </a:t>
            </a:r>
            <a:r>
              <a:rPr lang="en-GB" sz="1700" b="1" dirty="0" smtClean="0">
                <a:solidFill>
                  <a:srgbClr val="792629"/>
                </a:solidFill>
                <a:latin typeface="Eras Demi ITC" panose="020B0805030504020804" pitchFamily="34" charset="0"/>
              </a:rPr>
              <a:t>costume</a:t>
            </a:r>
            <a:r>
              <a:rPr lang="en-GB" sz="1700" dirty="0" smtClean="0">
                <a:latin typeface="Eras Medium ITC" panose="020B0602030504020804" pitchFamily="34" charset="0"/>
              </a:rPr>
              <a:t> and </a:t>
            </a:r>
            <a:r>
              <a:rPr lang="en-GB" sz="1700" b="1" dirty="0" smtClean="0">
                <a:solidFill>
                  <a:srgbClr val="01455E"/>
                </a:solidFill>
                <a:latin typeface="Eras Demi ITC" panose="020B0805030504020804" pitchFamily="34" charset="0"/>
              </a:rPr>
              <a:t>style </a:t>
            </a:r>
            <a:r>
              <a:rPr lang="en-GB" sz="1700" dirty="0" smtClean="0">
                <a:latin typeface="Eras Medium ITC" panose="020B0602030504020804" pitchFamily="34" charset="0"/>
              </a:rPr>
              <a:t>throughout the whole film. This is what I could do in mine, I could give the film a thematic colour then give the sequence a similar colour tint.</a:t>
            </a:r>
          </a:p>
          <a:p>
            <a:pPr marL="285750" indent="-285750">
              <a:buFont typeface="Arial" panose="020B0604020202020204" pitchFamily="34" charset="0"/>
              <a:buChar char="•"/>
            </a:pPr>
            <a:endParaRPr lang="en-GB" sz="1700" dirty="0">
              <a:latin typeface="Eras Medium ITC" panose="020B0602030504020804" pitchFamily="34" charset="0"/>
            </a:endParaRPr>
          </a:p>
          <a:p>
            <a:pPr marL="285750" indent="-285750">
              <a:buFont typeface="Arial" panose="020B0604020202020204" pitchFamily="34" charset="0"/>
              <a:buChar char="•"/>
            </a:pPr>
            <a:r>
              <a:rPr lang="en-GB" sz="1700" dirty="0" smtClean="0">
                <a:latin typeface="Eras Medium ITC" panose="020B0602030504020804" pitchFamily="34" charset="0"/>
              </a:rPr>
              <a:t>It is a very calm </a:t>
            </a:r>
            <a:r>
              <a:rPr lang="en-GB" sz="1700" b="1" dirty="0" smtClean="0">
                <a:solidFill>
                  <a:srgbClr val="792629"/>
                </a:solidFill>
                <a:latin typeface="Eras Demi ITC" panose="020B0805030504020804" pitchFamily="34" charset="0"/>
              </a:rPr>
              <a:t>style</a:t>
            </a:r>
            <a:r>
              <a:rPr lang="en-GB" sz="1700" dirty="0" smtClean="0">
                <a:latin typeface="Eras Medium ITC" panose="020B0602030504020804" pitchFamily="34" charset="0"/>
              </a:rPr>
              <a:t> and atmosphere throughout and shows the story of superman's life using transitions that all work together showing through the years of his life in a short amount of time and summarising it all in two minutes so they know what going on for the film. </a:t>
            </a:r>
          </a:p>
          <a:p>
            <a:endParaRPr lang="en-GB" sz="1700" dirty="0" smtClean="0">
              <a:latin typeface="Eras Medium ITC" panose="020B0602030504020804" pitchFamily="34" charset="0"/>
            </a:endParaRPr>
          </a:p>
          <a:p>
            <a:pPr marL="285750" indent="-285750">
              <a:buFont typeface="Arial" panose="020B0604020202020204" pitchFamily="34" charset="0"/>
              <a:buChar char="•"/>
            </a:pPr>
            <a:r>
              <a:rPr lang="en-GB" sz="1700" dirty="0" smtClean="0">
                <a:latin typeface="Eras Medium ITC" panose="020B0602030504020804" pitchFamily="34" charset="0"/>
              </a:rPr>
              <a:t>There is movement of the camera slowly </a:t>
            </a:r>
            <a:r>
              <a:rPr lang="en-GB" sz="1700" b="1" dirty="0" smtClean="0">
                <a:solidFill>
                  <a:srgbClr val="01455E"/>
                </a:solidFill>
                <a:latin typeface="Eras Demi ITC" panose="020B0805030504020804" pitchFamily="34" charset="0"/>
              </a:rPr>
              <a:t>panning</a:t>
            </a:r>
            <a:r>
              <a:rPr lang="en-GB" sz="1700" dirty="0" smtClean="0">
                <a:latin typeface="Eras Medium ITC" panose="020B0602030504020804" pitchFamily="34" charset="0"/>
              </a:rPr>
              <a:t> over landscapes to induce harmony</a:t>
            </a:r>
          </a:p>
          <a:p>
            <a:pPr marL="285750" indent="-285750">
              <a:buFont typeface="Arial" panose="020B0604020202020204" pitchFamily="34" charset="0"/>
              <a:buChar char="•"/>
            </a:pPr>
            <a:endParaRPr lang="en-GB" dirty="0">
              <a:latin typeface="Eras Light ITC" panose="020B0402030504020804" pitchFamily="34" charset="0"/>
            </a:endParaRPr>
          </a:p>
        </p:txBody>
      </p:sp>
      <p:sp>
        <p:nvSpPr>
          <p:cNvPr id="10" name="TextBox 9"/>
          <p:cNvSpPr txBox="1"/>
          <p:nvPr/>
        </p:nvSpPr>
        <p:spPr>
          <a:xfrm>
            <a:off x="4868436" y="-11433"/>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10" idx="2"/>
          </p:cNvCxnSpPr>
          <p:nvPr/>
        </p:nvCxnSpPr>
        <p:spPr>
          <a:xfrm rot="16200000" flipH="1">
            <a:off x="5979219" y="-56219"/>
            <a:ext cx="70378" cy="89861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8" name="Picture 7">
            <a:hlinkClick r:id="rId2"/>
          </p:cNvPr>
          <p:cNvPicPr>
            <a:picLocks noChangeAspect="1"/>
          </p:cNvPicPr>
          <p:nvPr/>
        </p:nvPicPr>
        <p:blipFill>
          <a:blip r:embed="rId3"/>
          <a:stretch>
            <a:fillRect/>
          </a:stretch>
        </p:blipFill>
        <p:spPr>
          <a:xfrm>
            <a:off x="5969539" y="-365875"/>
            <a:ext cx="2381682" cy="1339696"/>
          </a:xfrm>
          <a:prstGeom prst="rect">
            <a:avLst/>
          </a:prstGeom>
          <a:effectLst>
            <a:outerShdw blurRad="50800" dist="38100" dir="2700000" algn="tl" rotWithShape="0">
              <a:prstClr val="black">
                <a:alpha val="40000"/>
              </a:prstClr>
            </a:outerShdw>
          </a:effectLst>
        </p:spPr>
      </p:pic>
      <p:pic>
        <p:nvPicPr>
          <p:cNvPr id="1026" name="Picture 2" descr="http://static2.hypable.com/wp-content/uploads/2013/05/man-of-steel-character-poster-super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329" y="0"/>
            <a:ext cx="4346671" cy="633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903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9177" y="1692876"/>
            <a:ext cx="10195581" cy="12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6361" y="8404"/>
            <a:ext cx="5561319" cy="902043"/>
          </a:xfrm>
        </p:spPr>
        <p:txBody>
          <a:bodyPr>
            <a:normAutofit fontScale="90000"/>
          </a:bodyPr>
          <a:lstStyle/>
          <a:p>
            <a:r>
              <a:rPr lang="en-GB" dirty="0" smtClean="0">
                <a:solidFill>
                  <a:schemeClr val="tx1"/>
                </a:solidFill>
                <a:latin typeface="Eras Bold ITC" panose="020B0907030504020204" pitchFamily="34" charset="0"/>
                <a:cs typeface="Arial" panose="020B0604020202020204" pitchFamily="34" charset="0"/>
              </a:rPr>
              <a:t>Dawn of the Dead</a:t>
            </a:r>
            <a:br>
              <a:rPr lang="en-GB" dirty="0" smtClean="0">
                <a:solidFill>
                  <a:schemeClr val="tx1"/>
                </a:solidFill>
                <a:latin typeface="Eras Bold ITC" panose="020B0907030504020204" pitchFamily="34" charset="0"/>
                <a:cs typeface="Arial" panose="020B0604020202020204" pitchFamily="34" charset="0"/>
              </a:rPr>
            </a:br>
            <a:r>
              <a:rPr lang="en-GB" sz="2700" dirty="0" smtClean="0">
                <a:solidFill>
                  <a:schemeClr val="tx1"/>
                </a:solidFill>
                <a:latin typeface="Eras Demi ITC" panose="020B0805030504020804" pitchFamily="34" charset="0"/>
                <a:cs typeface="Arial" panose="020B0604020202020204" pitchFamily="34" charset="0"/>
              </a:rPr>
              <a:t>(2004)</a:t>
            </a:r>
            <a:endParaRPr lang="en-GB" sz="4900" dirty="0">
              <a:solidFill>
                <a:schemeClr val="tx1"/>
              </a:solidFill>
              <a:latin typeface="Eras Demi ITC" panose="020B0805030504020804" pitchFamily="34" charset="0"/>
              <a:cs typeface="Arial" panose="020B0604020202020204" pitchFamily="34" charset="0"/>
            </a:endParaRPr>
          </a:p>
        </p:txBody>
      </p:sp>
      <p:sp>
        <p:nvSpPr>
          <p:cNvPr id="6" name="Title 1"/>
          <p:cNvSpPr txBox="1">
            <a:spLocks/>
          </p:cNvSpPr>
          <p:nvPr/>
        </p:nvSpPr>
        <p:spPr>
          <a:xfrm>
            <a:off x="0" y="794950"/>
            <a:ext cx="7772400" cy="416011"/>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endParaRPr lang="en-GB" dirty="0">
              <a:latin typeface="Eras Light ITC" panose="020B0402030504020804" pitchFamily="34" charset="0"/>
              <a:cs typeface="Arial" panose="020B0604020202020204" pitchFamily="34" charset="0"/>
            </a:endParaRPr>
          </a:p>
        </p:txBody>
      </p:sp>
      <p:sp>
        <p:nvSpPr>
          <p:cNvPr id="7" name="TextBox 6"/>
          <p:cNvSpPr txBox="1"/>
          <p:nvPr/>
        </p:nvSpPr>
        <p:spPr>
          <a:xfrm>
            <a:off x="-40160" y="893461"/>
            <a:ext cx="7852720" cy="5961632"/>
          </a:xfrm>
          <a:prstGeom prst="rect">
            <a:avLst/>
          </a:prstGeom>
          <a:noFill/>
        </p:spPr>
        <p:txBody>
          <a:bodyPr wrap="square" rtlCol="0">
            <a:spAutoFit/>
          </a:bodyPr>
          <a:lstStyle/>
          <a:p>
            <a:pPr marL="285750" indent="-285750">
              <a:buFont typeface="Arial" panose="020B0604020202020204" pitchFamily="34" charset="0"/>
              <a:buChar char="•"/>
            </a:pPr>
            <a:r>
              <a:rPr lang="en-GB" sz="1570" dirty="0" smtClean="0">
                <a:latin typeface="Eras Medium ITC" panose="020B0602030504020804" pitchFamily="34" charset="0"/>
              </a:rPr>
              <a:t>The </a:t>
            </a:r>
            <a:r>
              <a:rPr lang="en-GB" sz="1570" b="1" dirty="0" smtClean="0">
                <a:solidFill>
                  <a:srgbClr val="7A121D"/>
                </a:solidFill>
                <a:latin typeface="Eras Medium ITC" panose="020B0602030504020804" pitchFamily="34" charset="0"/>
              </a:rPr>
              <a:t>font</a:t>
            </a:r>
            <a:r>
              <a:rPr lang="en-GB" sz="1570" dirty="0" smtClean="0">
                <a:latin typeface="Eras Medium ITC" panose="020B0602030504020804" pitchFamily="34" charset="0"/>
              </a:rPr>
              <a:t> is a very bold red font which is simple and big and stands out with the blank black background.</a:t>
            </a:r>
          </a:p>
          <a:p>
            <a:pPr marL="285750" indent="-285750">
              <a:buFont typeface="Arial" panose="020B0604020202020204" pitchFamily="34" charset="0"/>
              <a:buChar char="•"/>
            </a:pPr>
            <a:r>
              <a:rPr lang="en-GB" sz="1570" dirty="0" smtClean="0">
                <a:latin typeface="Eras Medium ITC" panose="020B0602030504020804" pitchFamily="34" charset="0"/>
              </a:rPr>
              <a:t>The </a:t>
            </a:r>
            <a:r>
              <a:rPr lang="en-GB" sz="1570" b="1" dirty="0" smtClean="0">
                <a:solidFill>
                  <a:srgbClr val="7A121D"/>
                </a:solidFill>
                <a:latin typeface="Eras Medium ITC" panose="020B0602030504020804" pitchFamily="34" charset="0"/>
              </a:rPr>
              <a:t>colour</a:t>
            </a:r>
            <a:r>
              <a:rPr lang="en-GB" sz="1570" dirty="0" smtClean="0">
                <a:solidFill>
                  <a:srgbClr val="7A121D"/>
                </a:solidFill>
                <a:latin typeface="Eras Medium ITC" panose="020B0602030504020804" pitchFamily="34" charset="0"/>
              </a:rPr>
              <a:t> </a:t>
            </a:r>
            <a:r>
              <a:rPr lang="en-GB" sz="1570" dirty="0" smtClean="0">
                <a:latin typeface="Eras Medium ITC" panose="020B0602030504020804" pitchFamily="34" charset="0"/>
              </a:rPr>
              <a:t>of the titles are black and red and within  the short videos black and red are also used colours as they are both colours that are dark and to do with death and blood.</a:t>
            </a:r>
          </a:p>
          <a:p>
            <a:pPr marL="285750" indent="-285750">
              <a:buFont typeface="Arial" panose="020B0604020202020204" pitchFamily="34" charset="0"/>
              <a:buChar char="•"/>
            </a:pPr>
            <a:r>
              <a:rPr lang="en-GB" sz="1570" dirty="0" smtClean="0">
                <a:latin typeface="Eras Medium ITC" panose="020B0602030504020804" pitchFamily="34" charset="0"/>
              </a:rPr>
              <a:t>It has a clear horror style with the </a:t>
            </a:r>
            <a:r>
              <a:rPr lang="en-GB" sz="1570" b="1" dirty="0" smtClean="0">
                <a:solidFill>
                  <a:srgbClr val="7A121D"/>
                </a:solidFill>
                <a:latin typeface="Eras Medium ITC" panose="020B0602030504020804" pitchFamily="34" charset="0"/>
              </a:rPr>
              <a:t>fast paced cuts </a:t>
            </a:r>
            <a:r>
              <a:rPr lang="en-GB" sz="1570" dirty="0" smtClean="0">
                <a:latin typeface="Eras Medium ITC" panose="020B0602030504020804" pitchFamily="34" charset="0"/>
              </a:rPr>
              <a:t>showing glimpses of zombies and old news reports showing people worried, scared and devastated, this fits with the genre of film  which is horror.</a:t>
            </a:r>
          </a:p>
          <a:p>
            <a:pPr marL="285750" indent="-285750">
              <a:buFont typeface="Arial" panose="020B0604020202020204" pitchFamily="34" charset="0"/>
              <a:buChar char="•"/>
            </a:pPr>
            <a:r>
              <a:rPr lang="en-GB" sz="1570" dirty="0" smtClean="0">
                <a:latin typeface="Eras Medium ITC" panose="020B0602030504020804" pitchFamily="34" charset="0"/>
              </a:rPr>
              <a:t>The </a:t>
            </a:r>
            <a:r>
              <a:rPr lang="en-GB" sz="1570" b="1" dirty="0" smtClean="0">
                <a:solidFill>
                  <a:srgbClr val="7A121D"/>
                </a:solidFill>
                <a:latin typeface="Eras Medium ITC" panose="020B0602030504020804" pitchFamily="34" charset="0"/>
              </a:rPr>
              <a:t>transitions</a:t>
            </a:r>
            <a:r>
              <a:rPr lang="en-GB" sz="1570" dirty="0" smtClean="0">
                <a:solidFill>
                  <a:srgbClr val="7A121D"/>
                </a:solidFill>
                <a:latin typeface="Eras Medium ITC" panose="020B0602030504020804" pitchFamily="34" charset="0"/>
              </a:rPr>
              <a:t> </a:t>
            </a:r>
            <a:r>
              <a:rPr lang="en-GB" sz="1570" dirty="0" smtClean="0">
                <a:latin typeface="Eras Medium ITC" panose="020B0602030504020804" pitchFamily="34" charset="0"/>
              </a:rPr>
              <a:t>of the font as it goes to the next cut is it liquefies and turns to blood that is wiped of the screen which gives the titles a much more interesting effect. Also there are very fast cuts that show only a second of the film leaving the audience disorientated, confused and wondering what is going on.</a:t>
            </a:r>
          </a:p>
          <a:p>
            <a:pPr marL="285750" indent="-285750">
              <a:buFont typeface="Arial" panose="020B0604020202020204" pitchFamily="34" charset="0"/>
              <a:buChar char="•"/>
            </a:pPr>
            <a:r>
              <a:rPr lang="en-GB" sz="1570" dirty="0" smtClean="0">
                <a:latin typeface="Eras Medium ITC" panose="020B0602030504020804" pitchFamily="34" charset="0"/>
              </a:rPr>
              <a:t>The </a:t>
            </a:r>
            <a:r>
              <a:rPr lang="en-GB" sz="1570" b="1" dirty="0" smtClean="0">
                <a:solidFill>
                  <a:srgbClr val="7A121D"/>
                </a:solidFill>
                <a:latin typeface="Eras Medium ITC" panose="020B0602030504020804" pitchFamily="34" charset="0"/>
              </a:rPr>
              <a:t>movement</a:t>
            </a:r>
            <a:r>
              <a:rPr lang="en-GB" sz="1570" dirty="0" smtClean="0">
                <a:solidFill>
                  <a:srgbClr val="7A121D"/>
                </a:solidFill>
                <a:latin typeface="Eras Medium ITC" panose="020B0602030504020804" pitchFamily="34" charset="0"/>
              </a:rPr>
              <a:t> </a:t>
            </a:r>
            <a:r>
              <a:rPr lang="en-GB" sz="1570" dirty="0" smtClean="0">
                <a:latin typeface="Eras Medium ITC" panose="020B0602030504020804" pitchFamily="34" charset="0"/>
              </a:rPr>
              <a:t>of the camera is quick and shows how everything is confused and rushed and everyone is panicking. Also it shows shots of things such as microorganisms showing us that it was probably caused by some sort of a disease.</a:t>
            </a:r>
          </a:p>
          <a:p>
            <a:pPr marL="285750" indent="-285750">
              <a:buFont typeface="Arial" panose="020B0604020202020204" pitchFamily="34" charset="0"/>
              <a:buChar char="•"/>
            </a:pPr>
            <a:r>
              <a:rPr lang="en-GB" sz="1570" dirty="0" smtClean="0">
                <a:latin typeface="Eras Medium ITC" panose="020B0602030504020804" pitchFamily="34" charset="0"/>
              </a:rPr>
              <a:t>There are </a:t>
            </a:r>
            <a:r>
              <a:rPr lang="en-GB" sz="1570" b="1" dirty="0" smtClean="0">
                <a:solidFill>
                  <a:srgbClr val="7A121D"/>
                </a:solidFill>
                <a:latin typeface="Eras Medium ITC" panose="020B0602030504020804" pitchFamily="34" charset="0"/>
              </a:rPr>
              <a:t>diegetic</a:t>
            </a:r>
            <a:r>
              <a:rPr lang="en-GB" sz="1570" b="1" dirty="0" smtClean="0">
                <a:latin typeface="Eras Medium ITC" panose="020B0602030504020804" pitchFamily="34" charset="0"/>
              </a:rPr>
              <a:t> </a:t>
            </a:r>
            <a:r>
              <a:rPr lang="en-GB" sz="1570" b="1" dirty="0" smtClean="0">
                <a:solidFill>
                  <a:srgbClr val="7A121D"/>
                </a:solidFill>
                <a:latin typeface="Eras Medium ITC" panose="020B0602030504020804" pitchFamily="34" charset="0"/>
              </a:rPr>
              <a:t>sound</a:t>
            </a:r>
            <a:r>
              <a:rPr lang="en-GB" sz="1570" dirty="0" smtClean="0">
                <a:solidFill>
                  <a:srgbClr val="7A121D"/>
                </a:solidFill>
                <a:latin typeface="Eras Medium ITC" panose="020B0602030504020804" pitchFamily="34" charset="0"/>
              </a:rPr>
              <a:t> </a:t>
            </a:r>
            <a:r>
              <a:rPr lang="en-GB" sz="1570" dirty="0" smtClean="0">
                <a:latin typeface="Eras Medium ITC" panose="020B0602030504020804" pitchFamily="34" charset="0"/>
              </a:rPr>
              <a:t>effects of people screaming and panic and there is also special effects make-up used for the zombies and the blood. This is what I could use if I was going to do a horror genre however I am not so I could use this for an idea and I could use special effects makeup for something else.</a:t>
            </a:r>
          </a:p>
          <a:p>
            <a:pPr marL="285750" indent="-285750">
              <a:buFont typeface="Arial" panose="020B0604020202020204" pitchFamily="34" charset="0"/>
              <a:buChar char="•"/>
            </a:pPr>
            <a:r>
              <a:rPr lang="en-GB" sz="1570" dirty="0" smtClean="0">
                <a:latin typeface="Eras Medium ITC" panose="020B0602030504020804" pitchFamily="34" charset="0"/>
              </a:rPr>
              <a:t>The </a:t>
            </a:r>
            <a:r>
              <a:rPr lang="en-GB" sz="1570" b="1" dirty="0" smtClean="0">
                <a:solidFill>
                  <a:srgbClr val="7A121D"/>
                </a:solidFill>
                <a:latin typeface="Eras Medium ITC" panose="020B0602030504020804" pitchFamily="34" charset="0"/>
              </a:rPr>
              <a:t>non</a:t>
            </a:r>
            <a:r>
              <a:rPr lang="en-GB" sz="1570" dirty="0" smtClean="0">
                <a:solidFill>
                  <a:srgbClr val="7A121D"/>
                </a:solidFill>
                <a:latin typeface="Eras Medium ITC" panose="020B0602030504020804" pitchFamily="34" charset="0"/>
              </a:rPr>
              <a:t> </a:t>
            </a:r>
            <a:r>
              <a:rPr lang="en-GB" sz="1570" b="1" dirty="0" smtClean="0">
                <a:solidFill>
                  <a:srgbClr val="7A121D"/>
                </a:solidFill>
                <a:latin typeface="Eras Medium ITC" panose="020B0602030504020804" pitchFamily="34" charset="0"/>
              </a:rPr>
              <a:t>diegetic</a:t>
            </a:r>
            <a:r>
              <a:rPr lang="en-GB" sz="1570" dirty="0" smtClean="0">
                <a:solidFill>
                  <a:srgbClr val="7A121D"/>
                </a:solidFill>
                <a:latin typeface="Eras Medium ITC" panose="020B0602030504020804" pitchFamily="34" charset="0"/>
              </a:rPr>
              <a:t> </a:t>
            </a:r>
            <a:r>
              <a:rPr lang="en-GB" sz="1570" dirty="0" smtClean="0">
                <a:latin typeface="Eras Medium ITC" panose="020B0602030504020804" pitchFamily="34" charset="0"/>
              </a:rPr>
              <a:t>accompanying music sounds happy which is In contrast to what is actually going on which could be showing how the government are trying to cover it up in the film. Although the lyrics actually describe the horror that is going on.</a:t>
            </a:r>
          </a:p>
          <a:p>
            <a:pPr marL="285750" indent="-285750">
              <a:buFont typeface="Arial" panose="020B0604020202020204" pitchFamily="34" charset="0"/>
              <a:buChar char="•"/>
            </a:pPr>
            <a:endParaRPr lang="en-GB" dirty="0" smtClean="0">
              <a:latin typeface="Eras Medium ITC" panose="020B0602030504020804" pitchFamily="34" charset="0"/>
            </a:endParaRPr>
          </a:p>
          <a:p>
            <a:pPr marL="285750" indent="-285750">
              <a:buFont typeface="Arial" panose="020B0604020202020204" pitchFamily="34" charset="0"/>
              <a:buChar char="•"/>
            </a:pPr>
            <a:endParaRPr lang="en-GB" dirty="0">
              <a:latin typeface="Eras Medium ITC" panose="020B0602030504020804" pitchFamily="34" charset="0"/>
            </a:endParaRPr>
          </a:p>
        </p:txBody>
      </p:sp>
      <p:sp>
        <p:nvSpPr>
          <p:cNvPr id="9" name="TextBox 8"/>
          <p:cNvSpPr txBox="1"/>
          <p:nvPr/>
        </p:nvSpPr>
        <p:spPr>
          <a:xfrm>
            <a:off x="4978942" y="64368"/>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cxnSp>
        <p:nvCxnSpPr>
          <p:cNvPr id="11" name="Curved Connector 10"/>
          <p:cNvCxnSpPr>
            <a:stCxn id="9" idx="2"/>
            <a:endCxn id="12" idx="1"/>
          </p:cNvCxnSpPr>
          <p:nvPr/>
        </p:nvCxnSpPr>
        <p:spPr>
          <a:xfrm rot="16200000" flipH="1">
            <a:off x="6249802" y="-140495"/>
            <a:ext cx="8493" cy="115688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683" y="0"/>
            <a:ext cx="4215539" cy="6323308"/>
          </a:xfrm>
          <a:prstGeom prst="rect">
            <a:avLst/>
          </a:prstGeom>
        </p:spPr>
      </p:pic>
      <p:pic>
        <p:nvPicPr>
          <p:cNvPr id="12" name="Picture 11">
            <a:hlinkClick r:id="rId3"/>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500" b="51417" l="31125" r="68813"/>
                    </a14:imgEffect>
                    <a14:imgEffect>
                      <a14:brightnessContrast bright="-20000" contrast="40000"/>
                    </a14:imgEffect>
                  </a14:imgLayer>
                </a14:imgProps>
              </a:ext>
            </a:extLst>
          </a:blip>
          <a:srcRect l="32146" t="5171" r="31159" b="49208"/>
          <a:stretch/>
        </p:blipFill>
        <p:spPr>
          <a:xfrm>
            <a:off x="6832489" y="-26062"/>
            <a:ext cx="1004372" cy="9365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9279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08868" y="1658319"/>
            <a:ext cx="9946812" cy="187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txBox="1">
            <a:spLocks/>
          </p:cNvSpPr>
          <p:nvPr/>
        </p:nvSpPr>
        <p:spPr>
          <a:xfrm>
            <a:off x="-97250" y="203680"/>
            <a:ext cx="5240510" cy="72537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7200" dirty="0" smtClean="0">
                <a:solidFill>
                  <a:schemeClr val="tx1"/>
                </a:solidFill>
                <a:latin typeface="Eras Bold ITC" panose="020B0907030504020204" pitchFamily="34" charset="0"/>
                <a:cs typeface="Arial" panose="020B0604020202020204" pitchFamily="34" charset="0"/>
              </a:rPr>
              <a:t>Hulk</a:t>
            </a:r>
            <a:endParaRPr lang="en-GB" sz="2300" dirty="0" smtClean="0">
              <a:solidFill>
                <a:schemeClr val="tx1"/>
              </a:solidFill>
              <a:latin typeface="Eras Bold ITC" panose="020B0907030504020204" pitchFamily="34" charset="0"/>
              <a:cs typeface="Arial" panose="020B0604020202020204" pitchFamily="34" charset="0"/>
            </a:endParaRPr>
          </a:p>
        </p:txBody>
      </p:sp>
      <p:pic>
        <p:nvPicPr>
          <p:cNvPr id="8" name="Picture 7">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8871" b="89113" l="2119" r="93220"/>
                    </a14:imgEffect>
                  </a14:imgLayer>
                </a14:imgProps>
              </a:ext>
            </a:extLst>
          </a:blip>
          <a:stretch>
            <a:fillRect/>
          </a:stretch>
        </p:blipFill>
        <p:spPr>
          <a:xfrm>
            <a:off x="6699940" y="-108519"/>
            <a:ext cx="1140399" cy="1198385"/>
          </a:xfrm>
          <a:prstGeom prst="rect">
            <a:avLst/>
          </a:prstGeom>
          <a:effectLst>
            <a:outerShdw blurRad="50800" dist="38100" dir="2700000" algn="tl" rotWithShape="0">
              <a:prstClr val="black">
                <a:alpha val="40000"/>
              </a:prstClr>
            </a:outerShdw>
          </a:effectLst>
        </p:spPr>
      </p:pic>
      <p:cxnSp>
        <p:nvCxnSpPr>
          <p:cNvPr id="9" name="Curved Connector 8"/>
          <p:cNvCxnSpPr>
            <a:stCxn id="10" idx="2"/>
            <a:endCxn id="8" idx="1"/>
          </p:cNvCxnSpPr>
          <p:nvPr/>
        </p:nvCxnSpPr>
        <p:spPr>
          <a:xfrm rot="16200000" flipH="1">
            <a:off x="6120505" y="-88761"/>
            <a:ext cx="65822" cy="109304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rot="21492797">
            <a:off x="4904470" y="55610"/>
            <a:ext cx="1393330" cy="369332"/>
          </a:xfrm>
          <a:prstGeom prst="rect">
            <a:avLst/>
          </a:prstGeom>
          <a:noFill/>
        </p:spPr>
        <p:txBody>
          <a:bodyPr wrap="none" rtlCol="0">
            <a:spAutoFit/>
          </a:bodyPr>
          <a:lstStyle/>
          <a:p>
            <a:r>
              <a:rPr lang="en-GB" b="1" dirty="0" smtClean="0">
                <a:latin typeface="Eras Light ITC" panose="020B0402030504020804" pitchFamily="34" charset="0"/>
              </a:rPr>
              <a:t>Link to video</a:t>
            </a:r>
            <a:endParaRPr lang="en-GB" b="1" dirty="0">
              <a:latin typeface="Eras Light ITC" panose="020B0402030504020804" pitchFamily="34" charset="0"/>
            </a:endParaRPr>
          </a:p>
        </p:txBody>
      </p:sp>
      <p:sp>
        <p:nvSpPr>
          <p:cNvPr id="23" name="Content Placeholder 2"/>
          <p:cNvSpPr txBox="1">
            <a:spLocks/>
          </p:cNvSpPr>
          <p:nvPr/>
        </p:nvSpPr>
        <p:spPr>
          <a:xfrm>
            <a:off x="0" y="1024044"/>
            <a:ext cx="7597269" cy="585840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GB" sz="1630" dirty="0" smtClean="0">
                <a:latin typeface="Eras Medium ITC" panose="020B0602030504020804" pitchFamily="34" charset="0"/>
              </a:rPr>
              <a:t> There is a clear green tint throughout  as this is the </a:t>
            </a:r>
            <a:r>
              <a:rPr lang="en-GB" sz="1630" b="1" dirty="0" smtClean="0">
                <a:solidFill>
                  <a:srgbClr val="5A9C5C"/>
                </a:solidFill>
                <a:latin typeface="Eras Medium ITC" panose="020B0602030504020804" pitchFamily="34" charset="0"/>
              </a:rPr>
              <a:t>colour</a:t>
            </a:r>
            <a:r>
              <a:rPr lang="en-GB" sz="1630" dirty="0" smtClean="0">
                <a:latin typeface="Eras Medium ITC" panose="020B0602030504020804" pitchFamily="34" charset="0"/>
              </a:rPr>
              <a:t> of the Hulk and is therefore it is then thematic colour and this tells me when I come to doing my own I should create a colour. This colour is linked with radioactivity which relates to the story as it was how he was created.</a:t>
            </a:r>
          </a:p>
          <a:p>
            <a:pPr>
              <a:buClrTx/>
              <a:buFont typeface="Arial" panose="020B0604020202020204" pitchFamily="34" charset="0"/>
              <a:buChar char="•"/>
            </a:pPr>
            <a:r>
              <a:rPr lang="en-GB" sz="1630" dirty="0" smtClean="0">
                <a:latin typeface="Eras Medium ITC" panose="020B0602030504020804" pitchFamily="34" charset="0"/>
              </a:rPr>
              <a:t>The </a:t>
            </a:r>
            <a:r>
              <a:rPr lang="en-GB" sz="1630" b="1" dirty="0" smtClean="0">
                <a:solidFill>
                  <a:srgbClr val="5A9C5C"/>
                </a:solidFill>
                <a:latin typeface="Eras Medium ITC" panose="020B0602030504020804" pitchFamily="34" charset="0"/>
              </a:rPr>
              <a:t>font</a:t>
            </a:r>
            <a:r>
              <a:rPr lang="en-GB" sz="1630" dirty="0" smtClean="0">
                <a:solidFill>
                  <a:srgbClr val="5A9C5C"/>
                </a:solidFill>
                <a:latin typeface="Eras Medium ITC" panose="020B0602030504020804" pitchFamily="34" charset="0"/>
              </a:rPr>
              <a:t> </a:t>
            </a:r>
            <a:r>
              <a:rPr lang="en-GB" sz="1630" dirty="0" smtClean="0">
                <a:latin typeface="Eras Medium ITC" panose="020B0602030504020804" pitchFamily="34" charset="0"/>
              </a:rPr>
              <a:t>for the titles has a bright green colour and it is also an original font with an unusual shape which conveys the film. The font of the actual title saying ‘HULK’ is different as it is bulky and a very straight </a:t>
            </a:r>
            <a:r>
              <a:rPr lang="en-GB" sz="1630" b="1" dirty="0" smtClean="0">
                <a:solidFill>
                  <a:srgbClr val="5A9C5C"/>
                </a:solidFill>
                <a:latin typeface="Eras Medium ITC" panose="020B0602030504020804" pitchFamily="34" charset="0"/>
              </a:rPr>
              <a:t>sans-serif font </a:t>
            </a:r>
            <a:r>
              <a:rPr lang="en-GB" sz="1630" dirty="0" smtClean="0">
                <a:latin typeface="Eras Medium ITC" panose="020B0602030504020804" pitchFamily="34" charset="0"/>
              </a:rPr>
              <a:t>which is represents the Hulk itself.</a:t>
            </a:r>
          </a:p>
          <a:p>
            <a:pPr>
              <a:buClrTx/>
              <a:buFont typeface="Arial" panose="020B0604020202020204" pitchFamily="34" charset="0"/>
              <a:buChar char="•"/>
            </a:pPr>
            <a:r>
              <a:rPr lang="en-GB" sz="1630" dirty="0" smtClean="0">
                <a:latin typeface="Eras Medium ITC" panose="020B0602030504020804" pitchFamily="34" charset="0"/>
              </a:rPr>
              <a:t>At the start the </a:t>
            </a:r>
            <a:r>
              <a:rPr lang="en-GB" sz="1630" b="1" dirty="0" smtClean="0">
                <a:solidFill>
                  <a:srgbClr val="5A9C5C"/>
                </a:solidFill>
                <a:latin typeface="Eras Medium ITC" panose="020B0602030504020804" pitchFamily="34" charset="0"/>
              </a:rPr>
              <a:t>transitions</a:t>
            </a:r>
            <a:r>
              <a:rPr lang="en-GB" sz="1630" dirty="0" smtClean="0">
                <a:solidFill>
                  <a:srgbClr val="5A9C5C"/>
                </a:solidFill>
                <a:latin typeface="Eras Medium ITC" panose="020B0602030504020804" pitchFamily="34" charset="0"/>
              </a:rPr>
              <a:t> </a:t>
            </a:r>
            <a:r>
              <a:rPr lang="en-GB" sz="1630" dirty="0" smtClean="0">
                <a:latin typeface="Eras Medium ITC" panose="020B0602030504020804" pitchFamily="34" charset="0"/>
              </a:rPr>
              <a:t>follow an organism and also a galaxy, this is showing us that the theme of the film Is going to be science and it will have something to do with experiments.</a:t>
            </a:r>
          </a:p>
          <a:p>
            <a:pPr>
              <a:buClrTx/>
              <a:buFont typeface="Arial" panose="020B0604020202020204" pitchFamily="34" charset="0"/>
              <a:buChar char="•"/>
            </a:pPr>
            <a:r>
              <a:rPr lang="en-GB" sz="1630" dirty="0" smtClean="0">
                <a:latin typeface="Eras Medium ITC" panose="020B0602030504020804" pitchFamily="34" charset="0"/>
              </a:rPr>
              <a:t>There is a </a:t>
            </a:r>
            <a:r>
              <a:rPr lang="en-GB" sz="1630" b="1" smtClean="0">
                <a:solidFill>
                  <a:srgbClr val="5A9C5C"/>
                </a:solidFill>
                <a:latin typeface="Eras Medium ITC" panose="020B0602030504020804" pitchFamily="34" charset="0"/>
              </a:rPr>
              <a:t>canted angle close </a:t>
            </a:r>
            <a:r>
              <a:rPr lang="en-GB" sz="1630" b="1" dirty="0" smtClean="0">
                <a:solidFill>
                  <a:srgbClr val="5A9C5C"/>
                </a:solidFill>
                <a:latin typeface="Eras Medium ITC" panose="020B0602030504020804" pitchFamily="34" charset="0"/>
              </a:rPr>
              <a:t>up </a:t>
            </a:r>
            <a:r>
              <a:rPr lang="en-GB" sz="1630" dirty="0" smtClean="0">
                <a:latin typeface="Eras Medium ITC" panose="020B0602030504020804" pitchFamily="34" charset="0"/>
              </a:rPr>
              <a:t>of a man faded out near the end showing his expression showing no sympathy towards the monkey he has just injected, this give us the impression of him being an antagonist in the film.</a:t>
            </a:r>
          </a:p>
          <a:p>
            <a:pPr>
              <a:buClrTx/>
              <a:buFont typeface="Arial" panose="020B0604020202020204" pitchFamily="34" charset="0"/>
              <a:buChar char="•"/>
            </a:pPr>
            <a:r>
              <a:rPr lang="en-GB" sz="1630" dirty="0" smtClean="0">
                <a:latin typeface="Eras Medium ITC" panose="020B0602030504020804" pitchFamily="34" charset="0"/>
              </a:rPr>
              <a:t>There are </a:t>
            </a:r>
            <a:r>
              <a:rPr lang="en-GB" sz="1630" b="1" dirty="0" smtClean="0">
                <a:solidFill>
                  <a:srgbClr val="5A9C5C"/>
                </a:solidFill>
                <a:latin typeface="Eras Medium ITC" panose="020B0602030504020804" pitchFamily="34" charset="0"/>
              </a:rPr>
              <a:t>special effects </a:t>
            </a:r>
            <a:r>
              <a:rPr lang="en-GB" sz="1630" dirty="0" smtClean="0">
                <a:latin typeface="Eras Medium ITC" panose="020B0602030504020804" pitchFamily="34" charset="0"/>
              </a:rPr>
              <a:t>when it comes to the titles at the start as they are moving across in the </a:t>
            </a:r>
            <a:r>
              <a:rPr lang="en-GB" sz="1630" b="1" dirty="0" smtClean="0">
                <a:solidFill>
                  <a:srgbClr val="5A9C5C"/>
                </a:solidFill>
                <a:latin typeface="Eras Medium ITC" panose="020B0602030504020804" pitchFamily="34" charset="0"/>
              </a:rPr>
              <a:t>location</a:t>
            </a:r>
            <a:r>
              <a:rPr lang="en-GB" sz="1630" dirty="0" smtClean="0">
                <a:solidFill>
                  <a:srgbClr val="5A9C5C"/>
                </a:solidFill>
                <a:latin typeface="Eras Medium ITC" panose="020B0602030504020804" pitchFamily="34" charset="0"/>
              </a:rPr>
              <a:t> </a:t>
            </a:r>
            <a:r>
              <a:rPr lang="en-GB" sz="1630" dirty="0" smtClean="0">
                <a:latin typeface="Eras Medium ITC" panose="020B0602030504020804" pitchFamily="34" charset="0"/>
              </a:rPr>
              <a:t>of space which couldn’t have actually been done. Also there are special effects used to create a transition that is the text exploding into stars.</a:t>
            </a:r>
          </a:p>
          <a:p>
            <a:pPr>
              <a:buClrTx/>
              <a:buFont typeface="Arial" panose="020B0604020202020204" pitchFamily="34" charset="0"/>
              <a:buChar char="•"/>
            </a:pPr>
            <a:r>
              <a:rPr lang="en-GB" sz="1630" dirty="0" smtClean="0">
                <a:latin typeface="Eras Medium ITC" panose="020B0602030504020804" pitchFamily="34" charset="0"/>
              </a:rPr>
              <a:t>The </a:t>
            </a:r>
            <a:r>
              <a:rPr lang="en-GB" sz="1630" b="1" dirty="0" smtClean="0">
                <a:solidFill>
                  <a:srgbClr val="5A9C5C"/>
                </a:solidFill>
                <a:latin typeface="Eras Medium ITC" panose="020B0602030504020804" pitchFamily="34" charset="0"/>
              </a:rPr>
              <a:t>non diegetic </a:t>
            </a:r>
            <a:r>
              <a:rPr lang="en-GB" sz="1630" dirty="0" smtClean="0">
                <a:latin typeface="Eras Medium ITC" panose="020B0602030504020804" pitchFamily="34" charset="0"/>
              </a:rPr>
              <a:t>accompanying music quietly intensifies throughout the sequence.</a:t>
            </a:r>
          </a:p>
          <a:p>
            <a:pPr>
              <a:buClrTx/>
              <a:buFont typeface="Arial" panose="020B0604020202020204" pitchFamily="34" charset="0"/>
              <a:buChar char="•"/>
            </a:pPr>
            <a:endParaRPr lang="en-GB" sz="1400" dirty="0" smtClean="0">
              <a:latin typeface="Eras Medium ITC" panose="020B0602030504020804" pitchFamily="34" charset="0"/>
            </a:endParaRPr>
          </a:p>
        </p:txBody>
      </p:sp>
      <p:pic>
        <p:nvPicPr>
          <p:cNvPr id="2050" name="Picture 2" descr="http://www.movieposter.com/posters/archive/main/141/MPW-709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760" y="0"/>
            <a:ext cx="4262240" cy="63336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251" y="609810"/>
            <a:ext cx="1144865" cy="461665"/>
          </a:xfrm>
          <a:prstGeom prst="rect">
            <a:avLst/>
          </a:prstGeom>
        </p:spPr>
        <p:txBody>
          <a:bodyPr wrap="none">
            <a:spAutoFit/>
          </a:bodyPr>
          <a:lstStyle/>
          <a:p>
            <a:r>
              <a:rPr lang="en-GB" sz="2400" dirty="0">
                <a:latin typeface="Eras Demi ITC" panose="020B0805030504020804" pitchFamily="34" charset="0"/>
              </a:rPr>
              <a:t>(</a:t>
            </a:r>
            <a:r>
              <a:rPr lang="en-GB" sz="2400" dirty="0" smtClean="0">
                <a:latin typeface="Eras Demi ITC" panose="020B0805030504020804" pitchFamily="34" charset="0"/>
              </a:rPr>
              <a:t>2003)</a:t>
            </a:r>
            <a:endParaRPr lang="en-GB" sz="2400" dirty="0">
              <a:latin typeface="Eras Demi ITC" panose="020B0805030504020804" pitchFamily="34" charset="0"/>
            </a:endParaRPr>
          </a:p>
        </p:txBody>
      </p:sp>
    </p:spTree>
    <p:extLst>
      <p:ext uri="{BB962C8B-B14F-4D97-AF65-F5344CB8AC3E}">
        <p14:creationId xmlns:p14="http://schemas.microsoft.com/office/powerpoint/2010/main" val="195816483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955</TotalTime>
  <Words>1407</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Eras Bold ITC</vt:lpstr>
      <vt:lpstr>Eras Demi ITC</vt:lpstr>
      <vt:lpstr>Eras Light ITC</vt:lpstr>
      <vt:lpstr>Eras Medium ITC</vt:lpstr>
      <vt:lpstr>Retrospect</vt:lpstr>
      <vt:lpstr>Opening Sequences Analyses 6-10</vt:lpstr>
      <vt:lpstr>Back To Future</vt:lpstr>
      <vt:lpstr>PowerPoint Presentation</vt:lpstr>
      <vt:lpstr>Man Of Steel</vt:lpstr>
      <vt:lpstr>Dawn of the Dead (2004)</vt:lpstr>
      <vt:lpstr>PowerPoint Presentation</vt:lpstr>
    </vt:vector>
  </TitlesOfParts>
  <Company>Beauchamps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Production</dc:title>
  <dc:creator>Nutt George</dc:creator>
  <cp:lastModifiedBy>Nutt George</cp:lastModifiedBy>
  <cp:revision>66</cp:revision>
  <dcterms:created xsi:type="dcterms:W3CDTF">2015-09-16T09:13:39Z</dcterms:created>
  <dcterms:modified xsi:type="dcterms:W3CDTF">2015-11-18T10:38:09Z</dcterms:modified>
</cp:coreProperties>
</file>