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0" r:id="rId3"/>
    <p:sldId id="261" r:id="rId4"/>
    <p:sldId id="257"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EA6E47"/>
    <a:srgbClr val="7D6A62"/>
    <a:srgbClr val="2669CA"/>
    <a:srgbClr val="EAB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5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79441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16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00313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4662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56610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FB2AE-7063-4FA3-A249-D29A3ECC153D}" type="datetimeFigureOut">
              <a:rPr lang="en-GB" smtClean="0"/>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38366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5256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165E44-9D3D-4537-A8A7-B875A1D32C95}" type="slidenum">
              <a:rPr lang="en-GB" smtClean="0"/>
              <a:t>‹#›</a:t>
            </a:fld>
            <a:endParaRPr lang="en-GB"/>
          </a:p>
        </p:txBody>
      </p:sp>
    </p:spTree>
    <p:extLst>
      <p:ext uri="{BB962C8B-B14F-4D97-AF65-F5344CB8AC3E}">
        <p14:creationId xmlns:p14="http://schemas.microsoft.com/office/powerpoint/2010/main" val="89987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34330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3FB2AE-7063-4FA3-A249-D29A3ECC153D}" type="datetimeFigureOut">
              <a:rPr lang="en-GB" smtClean="0"/>
              <a:t>18/11/2015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165E44-9D3D-4537-A8A7-B875A1D32C9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878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rtofthetitle.com/title/se7en/"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Bg_BEsjbjnU"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rtofthetitle.com/title/quantum-of-solace/"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rtofthetitle.com/title/the-incredible-hulk/"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7AFnThY472c"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957" y="511443"/>
            <a:ext cx="11563263" cy="3970404"/>
          </a:xfrm>
        </p:spPr>
        <p:txBody>
          <a:bodyPr>
            <a:normAutofit/>
          </a:bodyPr>
          <a:lstStyle/>
          <a:p>
            <a:pPr algn="ctr"/>
            <a:r>
              <a:rPr lang="en-GB" sz="8800" dirty="0" smtClean="0">
                <a:latin typeface="Eras Bold ITC" panose="020B0907030504020204" pitchFamily="34" charset="0"/>
                <a:cs typeface="Arial" panose="020B0604020202020204" pitchFamily="34" charset="0"/>
              </a:rPr>
              <a:t>Opening </a:t>
            </a:r>
            <a:r>
              <a:rPr lang="en-GB" sz="8800" smtClean="0">
                <a:latin typeface="Eras Bold ITC" panose="020B0907030504020204" pitchFamily="34" charset="0"/>
                <a:cs typeface="Arial" panose="020B0604020202020204" pitchFamily="34" charset="0"/>
              </a:rPr>
              <a:t>Sequences Analyses </a:t>
            </a:r>
            <a:r>
              <a:rPr lang="en-GB" sz="8800" dirty="0" smtClean="0">
                <a:latin typeface="Eras Bold ITC" panose="020B0907030504020204" pitchFamily="34" charset="0"/>
                <a:cs typeface="Arial" panose="020B0604020202020204" pitchFamily="34" charset="0"/>
              </a:rPr>
              <a:t>16-20</a:t>
            </a:r>
            <a:endParaRPr lang="en-GB" sz="8800" dirty="0">
              <a:latin typeface="Eras Bold ITC" panose="020B0907030504020204" pitchFamily="34" charset="0"/>
              <a:cs typeface="Arial" panose="020B0604020202020204" pitchFamily="34" charset="0"/>
            </a:endParaRPr>
          </a:p>
        </p:txBody>
      </p:sp>
      <p:sp>
        <p:nvSpPr>
          <p:cNvPr id="4" name="TextBox 3"/>
          <p:cNvSpPr txBox="1"/>
          <p:nvPr/>
        </p:nvSpPr>
        <p:spPr>
          <a:xfrm>
            <a:off x="1286359" y="4251015"/>
            <a:ext cx="9500461" cy="461665"/>
          </a:xfrm>
          <a:prstGeom prst="rect">
            <a:avLst/>
          </a:prstGeom>
          <a:noFill/>
        </p:spPr>
        <p:txBody>
          <a:bodyPr wrap="square" rtlCol="0">
            <a:spAutoFit/>
          </a:bodyPr>
          <a:lstStyle/>
          <a:p>
            <a:pPr algn="ctr"/>
            <a:r>
              <a:rPr lang="en-GB" sz="2400" dirty="0" smtClean="0">
                <a:latin typeface="Eras Light ITC" panose="020B0402030504020804" pitchFamily="34" charset="0"/>
                <a:cs typeface="Arial" panose="020B0604020202020204" pitchFamily="34" charset="0"/>
              </a:rPr>
              <a:t>Deconstructing film opening sequences</a:t>
            </a:r>
            <a:endParaRPr lang="en-GB" sz="2400" dirty="0">
              <a:latin typeface="Eras Light ITC" panose="020B0402030504020804" pitchFamily="34" charset="0"/>
              <a:cs typeface="Arial" panose="020B0604020202020204" pitchFamily="34" charset="0"/>
            </a:endParaRPr>
          </a:p>
        </p:txBody>
      </p:sp>
      <p:sp>
        <p:nvSpPr>
          <p:cNvPr id="3" name="TextBox 2"/>
          <p:cNvSpPr txBox="1"/>
          <p:nvPr/>
        </p:nvSpPr>
        <p:spPr>
          <a:xfrm>
            <a:off x="0" y="0"/>
            <a:ext cx="2076773" cy="461665"/>
          </a:xfrm>
          <a:prstGeom prst="rect">
            <a:avLst/>
          </a:prstGeom>
          <a:noFill/>
        </p:spPr>
        <p:txBody>
          <a:bodyPr wrap="square" rtlCol="0">
            <a:spAutoFit/>
          </a:bodyPr>
          <a:lstStyle/>
          <a:p>
            <a:r>
              <a:rPr lang="en-GB" sz="2400" u="sng" dirty="0" smtClean="0">
                <a:latin typeface="Eras Light ITC" panose="020B0402030504020804" pitchFamily="34" charset="0"/>
              </a:rPr>
              <a:t>George Nutt</a:t>
            </a:r>
            <a:endParaRPr lang="en-GB" sz="2400" u="sng" dirty="0">
              <a:latin typeface="Eras Light ITC" panose="020B0402030504020804" pitchFamily="34" charset="0"/>
            </a:endParaRPr>
          </a:p>
        </p:txBody>
      </p:sp>
    </p:spTree>
    <p:extLst>
      <p:ext uri="{BB962C8B-B14F-4D97-AF65-F5344CB8AC3E}">
        <p14:creationId xmlns:p14="http://schemas.microsoft.com/office/powerpoint/2010/main" val="356944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60" y="-153843"/>
            <a:ext cx="5847183" cy="902043"/>
          </a:xfrm>
        </p:spPr>
        <p:txBody>
          <a:bodyPr>
            <a:normAutofit/>
          </a:bodyPr>
          <a:lstStyle/>
          <a:p>
            <a:r>
              <a:rPr lang="en-GB" dirty="0" smtClean="0">
                <a:solidFill>
                  <a:schemeClr val="tx1"/>
                </a:solidFill>
                <a:latin typeface="Eras Bold ITC" panose="020B0907030504020204" pitchFamily="34" charset="0"/>
                <a:cs typeface="Arial" panose="020B0604020202020204" pitchFamily="34" charset="0"/>
              </a:rPr>
              <a:t>Se7en</a:t>
            </a:r>
            <a:endParaRPr lang="en-GB" dirty="0">
              <a:solidFill>
                <a:schemeClr val="tx1"/>
              </a:solidFill>
              <a:latin typeface="Eras Bold ITC" panose="020B09070305040202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40160" y="1002955"/>
            <a:ext cx="78527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9" name="TextBox 8"/>
          <p:cNvSpPr txBox="1"/>
          <p:nvPr/>
        </p:nvSpPr>
        <p:spPr>
          <a:xfrm>
            <a:off x="4776144" y="48237"/>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p:cNvCxnSpPr>
          <p:nvPr/>
        </p:nvCxnSpPr>
        <p:spPr>
          <a:xfrm rot="5400000" flipH="1" flipV="1">
            <a:off x="6040801" y="-212152"/>
            <a:ext cx="61728" cy="1197713"/>
          </a:xfrm>
          <a:prstGeom prst="curvedConnector4">
            <a:avLst>
              <a:gd name="adj1" fmla="val -445660"/>
              <a:gd name="adj2" fmla="val 59673"/>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 y="790849"/>
            <a:ext cx="8052911" cy="6370975"/>
          </a:xfrm>
          <a:prstGeom prst="rect">
            <a:avLst/>
          </a:prstGeom>
          <a:noFill/>
        </p:spPr>
        <p:txBody>
          <a:bodyPr wrap="square" rtlCol="0">
            <a:spAutoFit/>
          </a:bodyPr>
          <a:lstStyle/>
          <a:p>
            <a:pPr marL="285750" indent="-285750">
              <a:buFont typeface="Arial" panose="020B0604020202020204" pitchFamily="34" charset="0"/>
              <a:buChar char="•"/>
            </a:pPr>
            <a:r>
              <a:rPr lang="en-GB" sz="1770" dirty="0" smtClean="0">
                <a:latin typeface="Eras Medium ITC" panose="020B0602030504020804" pitchFamily="34" charset="0"/>
              </a:rPr>
              <a:t>The </a:t>
            </a:r>
            <a:r>
              <a:rPr lang="en-GB" sz="1770" b="1" dirty="0" smtClean="0">
                <a:solidFill>
                  <a:srgbClr val="EABF69"/>
                </a:solidFill>
                <a:latin typeface="Eras Medium ITC" panose="020B0602030504020804" pitchFamily="34" charset="0"/>
              </a:rPr>
              <a:t>font</a:t>
            </a:r>
            <a:r>
              <a:rPr lang="en-GB" sz="1770" dirty="0" smtClean="0">
                <a:latin typeface="Eras Medium ITC" panose="020B0602030504020804" pitchFamily="34" charset="0"/>
              </a:rPr>
              <a:t> used for the titles is thin and they look like they are written, however the </a:t>
            </a:r>
            <a:r>
              <a:rPr lang="en-GB" sz="1770" b="1" dirty="0" smtClean="0">
                <a:solidFill>
                  <a:srgbClr val="EABF69"/>
                </a:solidFill>
                <a:latin typeface="Eras Medium ITC" panose="020B0602030504020804" pitchFamily="34" charset="0"/>
              </a:rPr>
              <a:t>editing</a:t>
            </a:r>
            <a:r>
              <a:rPr lang="en-GB" sz="1770" dirty="0" smtClean="0">
                <a:solidFill>
                  <a:srgbClr val="EABF69"/>
                </a:solidFill>
                <a:latin typeface="Eras Medium ITC" panose="020B0602030504020804" pitchFamily="34" charset="0"/>
              </a:rPr>
              <a:t> </a:t>
            </a:r>
            <a:r>
              <a:rPr lang="en-GB" sz="1770" dirty="0" smtClean="0">
                <a:latin typeface="Eras Medium ITC" panose="020B0602030504020804" pitchFamily="34" charset="0"/>
              </a:rPr>
              <a:t>is used to make it fit with the genre as it makes them do things they aren’t supposed to such as move or have a ghost effect on them.</a:t>
            </a:r>
          </a:p>
          <a:p>
            <a:pPr marL="285750" indent="-285750">
              <a:buFont typeface="Arial" panose="020B0604020202020204" pitchFamily="34" charset="0"/>
              <a:buChar char="•"/>
            </a:pPr>
            <a:r>
              <a:rPr lang="en-GB" sz="1770" dirty="0" smtClean="0">
                <a:latin typeface="Eras Medium ITC" panose="020B0602030504020804" pitchFamily="34" charset="0"/>
              </a:rPr>
              <a:t>It is also </a:t>
            </a:r>
            <a:r>
              <a:rPr lang="en-GB" sz="1770" b="1" dirty="0" smtClean="0">
                <a:solidFill>
                  <a:srgbClr val="EABF69"/>
                </a:solidFill>
                <a:latin typeface="Eras Medium ITC" panose="020B0602030504020804" pitchFamily="34" charset="0"/>
              </a:rPr>
              <a:t>positioned</a:t>
            </a:r>
            <a:r>
              <a:rPr lang="en-GB" sz="1770" dirty="0" smtClean="0">
                <a:solidFill>
                  <a:srgbClr val="EABF69"/>
                </a:solidFill>
                <a:latin typeface="Eras Medium ITC" panose="020B0602030504020804" pitchFamily="34" charset="0"/>
              </a:rPr>
              <a:t> </a:t>
            </a:r>
            <a:r>
              <a:rPr lang="en-GB" sz="1770" dirty="0" smtClean="0">
                <a:latin typeface="Eras Medium ITC" panose="020B0602030504020804" pitchFamily="34" charset="0"/>
              </a:rPr>
              <a:t>in each shot so that it is either out the way or on it has a black screen for the background, this therefore makes it always visible.</a:t>
            </a:r>
          </a:p>
          <a:p>
            <a:pPr marL="285750" indent="-285750">
              <a:buFont typeface="Arial" panose="020B0604020202020204" pitchFamily="34" charset="0"/>
              <a:buChar char="•"/>
            </a:pPr>
            <a:r>
              <a:rPr lang="en-GB" sz="1770" dirty="0" smtClean="0">
                <a:latin typeface="Eras Medium ITC" panose="020B0602030504020804" pitchFamily="34" charset="0"/>
              </a:rPr>
              <a:t>There is a lot of </a:t>
            </a:r>
            <a:r>
              <a:rPr lang="en-GB" sz="1770" b="1" dirty="0" smtClean="0">
                <a:solidFill>
                  <a:srgbClr val="EABF69"/>
                </a:solidFill>
                <a:latin typeface="Eras Medium ITC" panose="020B0602030504020804" pitchFamily="34" charset="0"/>
              </a:rPr>
              <a:t>low key lighting</a:t>
            </a:r>
            <a:r>
              <a:rPr lang="en-GB" sz="1770" dirty="0" smtClean="0">
                <a:latin typeface="Eras Medium ITC" panose="020B0602030504020804" pitchFamily="34" charset="0"/>
              </a:rPr>
              <a:t> showing and the </a:t>
            </a:r>
            <a:r>
              <a:rPr lang="en-GB" sz="1770" b="1" dirty="0" smtClean="0">
                <a:solidFill>
                  <a:srgbClr val="EABF69"/>
                </a:solidFill>
                <a:latin typeface="Eras Medium ITC" panose="020B0602030504020804" pitchFamily="34" charset="0"/>
              </a:rPr>
              <a:t>non diegetic </a:t>
            </a:r>
            <a:r>
              <a:rPr lang="en-GB" sz="1770" dirty="0" smtClean="0">
                <a:latin typeface="Eras Medium ITC" panose="020B0602030504020804" pitchFamily="34" charset="0"/>
              </a:rPr>
              <a:t>sound of the music is also dark and spooky and includes noises such as creaking doors and noises that sound like people screaming, this gives us a clear idea of the genre which is horror.</a:t>
            </a:r>
          </a:p>
          <a:p>
            <a:pPr marL="285750" indent="-285750">
              <a:buFont typeface="Arial" panose="020B0604020202020204" pitchFamily="34" charset="0"/>
              <a:buChar char="•"/>
            </a:pPr>
            <a:r>
              <a:rPr lang="en-GB" sz="1770" dirty="0" smtClean="0">
                <a:latin typeface="Eras Medium ITC" panose="020B0602030504020804" pitchFamily="34" charset="0"/>
              </a:rPr>
              <a:t>There are sometimes </a:t>
            </a:r>
            <a:r>
              <a:rPr lang="en-GB" sz="1770" b="1" dirty="0" smtClean="0">
                <a:solidFill>
                  <a:srgbClr val="EABF69"/>
                </a:solidFill>
                <a:latin typeface="Eras Medium ITC" panose="020B0602030504020804" pitchFamily="34" charset="0"/>
              </a:rPr>
              <a:t>fast paced cuts </a:t>
            </a:r>
            <a:r>
              <a:rPr lang="en-GB" sz="1770" dirty="0" smtClean="0">
                <a:latin typeface="Eras Medium ITC" panose="020B0602030504020804" pitchFamily="34" charset="0"/>
              </a:rPr>
              <a:t>that only show small glimpses of certain props (e.g. razors which show violence and horror) and events too make it more mysterious and obscure.</a:t>
            </a:r>
          </a:p>
          <a:p>
            <a:pPr marL="285750" indent="-285750">
              <a:buFont typeface="Arial" panose="020B0604020202020204" pitchFamily="34" charset="0"/>
              <a:buChar char="•"/>
            </a:pPr>
            <a:r>
              <a:rPr lang="en-GB" sz="1770" dirty="0" smtClean="0">
                <a:latin typeface="Eras Medium ITC" panose="020B0602030504020804" pitchFamily="34" charset="0"/>
              </a:rPr>
              <a:t>There are </a:t>
            </a:r>
            <a:r>
              <a:rPr lang="en-GB" sz="1770" b="1" dirty="0" smtClean="0">
                <a:solidFill>
                  <a:srgbClr val="EABF69"/>
                </a:solidFill>
                <a:latin typeface="Eras Medium ITC" panose="020B0602030504020804" pitchFamily="34" charset="0"/>
              </a:rPr>
              <a:t>transitions</a:t>
            </a:r>
            <a:r>
              <a:rPr lang="en-GB" sz="1770" dirty="0" smtClean="0">
                <a:solidFill>
                  <a:srgbClr val="EABF69"/>
                </a:solidFill>
                <a:latin typeface="Eras Medium ITC" panose="020B0602030504020804" pitchFamily="34" charset="0"/>
              </a:rPr>
              <a:t> </a:t>
            </a:r>
            <a:r>
              <a:rPr lang="en-GB" sz="1770" dirty="0" smtClean="0">
                <a:latin typeface="Eras Medium ITC" panose="020B0602030504020804" pitchFamily="34" charset="0"/>
              </a:rPr>
              <a:t>of fading to black a lot of the time.</a:t>
            </a:r>
          </a:p>
          <a:p>
            <a:pPr marL="285750" indent="-285750">
              <a:buFont typeface="Arial" panose="020B0604020202020204" pitchFamily="34" charset="0"/>
              <a:buChar char="•"/>
            </a:pPr>
            <a:r>
              <a:rPr lang="en-GB" sz="1770" dirty="0" smtClean="0">
                <a:latin typeface="Eras Medium ITC" panose="020B0602030504020804" pitchFamily="34" charset="0"/>
              </a:rPr>
              <a:t>There isn’t a shot of a humans face, just an </a:t>
            </a:r>
            <a:r>
              <a:rPr lang="en-GB" sz="1770" b="1" dirty="0" smtClean="0">
                <a:solidFill>
                  <a:srgbClr val="EABF69"/>
                </a:solidFill>
                <a:latin typeface="Eras Medium ITC" panose="020B0602030504020804" pitchFamily="34" charset="0"/>
              </a:rPr>
              <a:t>extreme close up</a:t>
            </a:r>
            <a:r>
              <a:rPr lang="en-GB" sz="1770" dirty="0" smtClean="0">
                <a:latin typeface="Eras Medium ITC" panose="020B0602030504020804" pitchFamily="34" charset="0"/>
              </a:rPr>
              <a:t> of one persons hand shown over and over, meaning that he is staying hidden so the character cannot be </a:t>
            </a:r>
            <a:r>
              <a:rPr lang="en-GB" sz="1770" b="1" dirty="0" smtClean="0">
                <a:solidFill>
                  <a:srgbClr val="EABF69"/>
                </a:solidFill>
                <a:latin typeface="Eras Medium ITC" panose="020B0602030504020804" pitchFamily="34" charset="0"/>
              </a:rPr>
              <a:t>stereotyped</a:t>
            </a:r>
            <a:r>
              <a:rPr lang="en-GB" sz="1770" dirty="0" smtClean="0">
                <a:solidFill>
                  <a:srgbClr val="EABF69"/>
                </a:solidFill>
                <a:latin typeface="Eras Medium ITC" panose="020B0602030504020804" pitchFamily="34" charset="0"/>
              </a:rPr>
              <a:t> </a:t>
            </a:r>
            <a:r>
              <a:rPr lang="en-GB" sz="1770" dirty="0" smtClean="0">
                <a:latin typeface="Eras Medium ITC" panose="020B0602030504020804" pitchFamily="34" charset="0"/>
              </a:rPr>
              <a:t>by his looks straight away because all you see is his hands this creates curiosity and mystery.</a:t>
            </a:r>
          </a:p>
          <a:p>
            <a:pPr marL="285750" indent="-285750">
              <a:buFont typeface="Arial" panose="020B0604020202020204" pitchFamily="34" charset="0"/>
              <a:buChar char="•"/>
            </a:pPr>
            <a:r>
              <a:rPr lang="en-GB" sz="1770" dirty="0" smtClean="0">
                <a:latin typeface="Eras Medium ITC" panose="020B0602030504020804" pitchFamily="34" charset="0"/>
              </a:rPr>
              <a:t>The production company is put into the sequence with a different </a:t>
            </a:r>
            <a:r>
              <a:rPr lang="en-GB" sz="1770" b="1" dirty="0" smtClean="0">
                <a:solidFill>
                  <a:srgbClr val="EABF69"/>
                </a:solidFill>
                <a:latin typeface="Eras Medium ITC" panose="020B0602030504020804" pitchFamily="34" charset="0"/>
              </a:rPr>
              <a:t>font</a:t>
            </a:r>
            <a:r>
              <a:rPr lang="en-GB" sz="1770" dirty="0" smtClean="0">
                <a:solidFill>
                  <a:srgbClr val="EABF69"/>
                </a:solidFill>
                <a:latin typeface="Eras Medium ITC" panose="020B0602030504020804" pitchFamily="34" charset="0"/>
              </a:rPr>
              <a:t> </a:t>
            </a:r>
            <a:r>
              <a:rPr lang="en-GB" sz="1770" dirty="0" smtClean="0">
                <a:latin typeface="Eras Medium ITC" panose="020B0602030504020804" pitchFamily="34" charset="0"/>
              </a:rPr>
              <a:t>to the other titles as this makes it stand out and people know it is not the main titles as it is the production company.</a:t>
            </a:r>
          </a:p>
          <a:p>
            <a:pPr marL="285750" indent="-285750">
              <a:buFont typeface="Arial" panose="020B0604020202020204" pitchFamily="34" charset="0"/>
              <a:buChar char="•"/>
            </a:pPr>
            <a:endParaRPr lang="en-GB" dirty="0" smtClean="0">
              <a:latin typeface="Eras Medium ITC" panose="020B0602030504020804" pitchFamily="34" charset="0"/>
            </a:endParaRPr>
          </a:p>
          <a:p>
            <a:pPr marL="285750" indent="-285750">
              <a:buFont typeface="Arial" panose="020B0604020202020204" pitchFamily="34" charset="0"/>
              <a:buChar char="•"/>
            </a:pPr>
            <a:endParaRPr lang="en-GB" dirty="0" smtClean="0">
              <a:latin typeface="Eras Medium ITC" panose="020B0602030504020804" pitchFamily="34" charset="0"/>
            </a:endParaRPr>
          </a:p>
          <a:p>
            <a:pPr marL="285750" indent="-285750">
              <a:buFont typeface="Arial" panose="020B0604020202020204" pitchFamily="34" charset="0"/>
              <a:buChar char="•"/>
            </a:pPr>
            <a:endParaRPr lang="en-GB" dirty="0">
              <a:latin typeface="Eras Medium ITC" panose="020B0602030504020804" pitchFamily="34" charset="0"/>
            </a:endParaRPr>
          </a:p>
        </p:txBody>
      </p:sp>
      <p:pic>
        <p:nvPicPr>
          <p:cNvPr id="3" name="Picture 2">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395" y1="37415" x2="69395" y2="37415"/>
                        <a14:foregroundMark x1="77758" y1="31293" x2="77224" y2="64966"/>
                        <a14:backgroundMark x1="11744" y1="59524" x2="15480" y2="62925"/>
                        <a14:backgroundMark x1="24555" y1="77211" x2="19929" y2="45578"/>
                        <a14:backgroundMark x1="18683" y1="39796" x2="14413" y2="15306"/>
                        <a14:backgroundMark x1="14591" y1="15306" x2="83630" y2="15986"/>
                        <a14:backgroundMark x1="85587" y1="19048" x2="85943" y2="85714"/>
                        <a14:backgroundMark x1="83630" y1="86735" x2="14413" y2="86054"/>
                        <a14:backgroundMark x1="40391" y1="81633" x2="40391" y2="53401"/>
                        <a14:backgroundMark x1="48221" y1="77211" x2="48221" y2="57483"/>
                        <a14:backgroundMark x1="58719" y1="55102" x2="58363" y2="34014"/>
                        <a14:backgroundMark x1="50178" y1="45578" x2="49466" y2="25850"/>
                        <a14:backgroundMark x1="48577" y1="24830" x2="23310" y2="22109"/>
                        <a14:backgroundMark x1="22242" y1="22109" x2="81495" y2="22449"/>
                        <a14:backgroundMark x1="65302" y1="21429" x2="66548" y2="73469"/>
                        <a14:backgroundMark x1="82918" y1="72789" x2="55160" y2="80612"/>
                        <a14:backgroundMark x1="55694" y1="77891" x2="56406" y2="63605"/>
                        <a14:backgroundMark x1="34342" y1="81293" x2="33452" y2="54082"/>
                        <a14:backgroundMark x1="23132" y1="55782" x2="28292" y2="43537"/>
                        <a14:backgroundMark x1="30249" y1="31293" x2="24199" y2="31973"/>
                        <a14:backgroundMark x1="33808" y1="29252" x2="34342" y2="40816"/>
                        <a14:backgroundMark x1="40391" y1="45238" x2="40391" y2="22109"/>
                        <a14:backgroundMark x1="48577" y1="53061" x2="50000" y2="22449"/>
                        <a14:backgroundMark x1="29715" y1="38435" x2="20996" y2="29592"/>
                        <a14:backgroundMark x1="33452" y1="48639" x2="34342" y2="66327"/>
                        <a14:backgroundMark x1="73665" y1="26871" x2="74377" y2="75170"/>
                      </a14:backgroundRemoval>
                    </a14:imgEffect>
                  </a14:imgLayer>
                </a14:imgProps>
              </a:ext>
            </a:extLst>
          </a:blip>
          <a:stretch>
            <a:fillRect/>
          </a:stretch>
        </p:blipFill>
        <p:spPr>
          <a:xfrm>
            <a:off x="6211955" y="-205970"/>
            <a:ext cx="2147886" cy="1123627"/>
          </a:xfrm>
          <a:prstGeom prst="rect">
            <a:avLst/>
          </a:prstGeom>
        </p:spPr>
      </p:pic>
      <p:pic>
        <p:nvPicPr>
          <p:cNvPr id="1026" name="Picture 2" descr="Seven Movie Po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911" y="1"/>
            <a:ext cx="4136506" cy="633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7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60" y="-268419"/>
            <a:ext cx="5847183" cy="902043"/>
          </a:xfrm>
        </p:spPr>
        <p:txBody>
          <a:bodyPr>
            <a:normAutofit/>
          </a:bodyPr>
          <a:lstStyle/>
          <a:p>
            <a:r>
              <a:rPr lang="en-GB" dirty="0" smtClean="0">
                <a:solidFill>
                  <a:schemeClr val="tx1"/>
                </a:solidFill>
                <a:latin typeface="Eras Bold ITC" panose="020B0907030504020204" pitchFamily="34" charset="0"/>
                <a:cs typeface="Arial" panose="020B0604020202020204" pitchFamily="34" charset="0"/>
              </a:rPr>
              <a:t>Divergent</a:t>
            </a:r>
            <a:endParaRPr lang="en-GB" dirty="0">
              <a:solidFill>
                <a:schemeClr val="tx1"/>
              </a:solidFill>
              <a:latin typeface="Eras Bold ITC" panose="020B09070305040202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40160" y="1002955"/>
            <a:ext cx="78527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9" name="TextBox 8"/>
          <p:cNvSpPr txBox="1"/>
          <p:nvPr/>
        </p:nvSpPr>
        <p:spPr>
          <a:xfrm>
            <a:off x="4854350" y="97303"/>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a:endCxn id="4" idx="1"/>
          </p:cNvCxnSpPr>
          <p:nvPr/>
        </p:nvCxnSpPr>
        <p:spPr>
          <a:xfrm rot="16200000" flipH="1">
            <a:off x="5930644" y="87005"/>
            <a:ext cx="7726" cy="76698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10500" b="90000" l="2000" r="90000">
                        <a14:foregroundMark x1="23333" y1="77000" x2="23333" y2="77000"/>
                        <a14:foregroundMark x1="41667" y1="51000" x2="41667" y2="51000"/>
                      </a14:backgroundRemoval>
                    </a14:imgEffect>
                  </a14:imgLayer>
                </a14:imgProps>
              </a:ext>
              <a:ext uri="{28A0092B-C50C-407E-A947-70E740481C1C}">
                <a14:useLocalDpi xmlns:a14="http://schemas.microsoft.com/office/drawing/2010/main" val="0"/>
              </a:ext>
            </a:extLst>
          </a:blip>
          <a:stretch>
            <a:fillRect/>
          </a:stretch>
        </p:blipFill>
        <p:spPr>
          <a:xfrm>
            <a:off x="6318000" y="-74333"/>
            <a:ext cx="1646081" cy="109738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8131443" y="1"/>
            <a:ext cx="4060557" cy="6334812"/>
          </a:xfrm>
          <a:prstGeom prst="rect">
            <a:avLst/>
          </a:prstGeom>
        </p:spPr>
      </p:pic>
      <p:sp>
        <p:nvSpPr>
          <p:cNvPr id="12" name="TextBox 11"/>
          <p:cNvSpPr txBox="1"/>
          <p:nvPr/>
        </p:nvSpPr>
        <p:spPr>
          <a:xfrm>
            <a:off x="-80910" y="794950"/>
            <a:ext cx="8052911" cy="5709255"/>
          </a:xfrm>
          <a:prstGeom prst="rect">
            <a:avLst/>
          </a:prstGeom>
          <a:noFill/>
        </p:spPr>
        <p:txBody>
          <a:bodyPr wrap="square" rtlCol="0">
            <a:spAutoFit/>
          </a:bodyPr>
          <a:lstStyle/>
          <a:p>
            <a:pPr marL="285750" indent="-285750">
              <a:buFont typeface="Arial" panose="020B0604020202020204" pitchFamily="34" charset="0"/>
              <a:buChar char="•"/>
            </a:pPr>
            <a:r>
              <a:rPr lang="en-GB" sz="1750" dirty="0" smtClean="0">
                <a:latin typeface="Eras Medium ITC" panose="020B0602030504020804" pitchFamily="34" charset="0"/>
              </a:rPr>
              <a:t>Starts off by showing the production company in the house style colour of the film and leaving it on the screen for a few seconds to make sure it is seen.</a:t>
            </a:r>
          </a:p>
          <a:p>
            <a:pPr marL="285750" indent="-285750">
              <a:buFont typeface="Arial" panose="020B0604020202020204" pitchFamily="34" charset="0"/>
              <a:buChar char="•"/>
            </a:pPr>
            <a:r>
              <a:rPr lang="en-GB" sz="1750" dirty="0" smtClean="0">
                <a:latin typeface="Eras Medium ITC" panose="020B0602030504020804" pitchFamily="34" charset="0"/>
              </a:rPr>
              <a:t>The </a:t>
            </a:r>
            <a:r>
              <a:rPr lang="en-GB" sz="1750" b="1" dirty="0" smtClean="0">
                <a:solidFill>
                  <a:srgbClr val="2669CA"/>
                </a:solidFill>
                <a:latin typeface="Eras Medium ITC" panose="020B0602030504020804" pitchFamily="34" charset="0"/>
              </a:rPr>
              <a:t>movement</a:t>
            </a:r>
            <a:r>
              <a:rPr lang="en-GB" sz="1750" dirty="0" smtClean="0">
                <a:solidFill>
                  <a:srgbClr val="2669CA"/>
                </a:solidFill>
                <a:latin typeface="Eras Medium ITC" panose="020B0602030504020804" pitchFamily="34" charset="0"/>
              </a:rPr>
              <a:t> </a:t>
            </a:r>
            <a:r>
              <a:rPr lang="en-GB" sz="1750" dirty="0" smtClean="0">
                <a:latin typeface="Eras Medium ITC" panose="020B0602030504020804" pitchFamily="34" charset="0"/>
              </a:rPr>
              <a:t>throughout is very slow and calm and </a:t>
            </a:r>
            <a:r>
              <a:rPr lang="en-GB" sz="1750" b="1" dirty="0" smtClean="0">
                <a:solidFill>
                  <a:srgbClr val="2669CA"/>
                </a:solidFill>
                <a:latin typeface="Eras Medium ITC" panose="020B0602030504020804" pitchFamily="34" charset="0"/>
              </a:rPr>
              <a:t>the accompanying music</a:t>
            </a:r>
            <a:r>
              <a:rPr lang="en-GB" sz="1750" dirty="0" smtClean="0">
                <a:latin typeface="Eras Medium ITC" panose="020B0602030504020804" pitchFamily="34" charset="0"/>
              </a:rPr>
              <a:t> is very calm and harmonic, this could be because the film is about a girl who are stereotypically represented as quiet, timid and weak in film.</a:t>
            </a:r>
          </a:p>
          <a:p>
            <a:pPr marL="285750" indent="-285750">
              <a:buFont typeface="Arial" panose="020B0604020202020204" pitchFamily="34" charset="0"/>
              <a:buChar char="•"/>
            </a:pPr>
            <a:r>
              <a:rPr lang="en-GB" sz="1750" dirty="0" smtClean="0">
                <a:latin typeface="Eras Medium ITC" panose="020B0602030504020804" pitchFamily="34" charset="0"/>
              </a:rPr>
              <a:t>The </a:t>
            </a:r>
            <a:r>
              <a:rPr lang="en-GB" sz="1750" b="1" dirty="0" smtClean="0">
                <a:solidFill>
                  <a:srgbClr val="2669CA"/>
                </a:solidFill>
                <a:latin typeface="Eras Medium ITC" panose="020B0602030504020804" pitchFamily="34" charset="0"/>
              </a:rPr>
              <a:t>camera</a:t>
            </a:r>
            <a:r>
              <a:rPr lang="en-GB" sz="1750" dirty="0" smtClean="0">
                <a:solidFill>
                  <a:srgbClr val="2669CA"/>
                </a:solidFill>
                <a:latin typeface="Eras Medium ITC" panose="020B0602030504020804" pitchFamily="34" charset="0"/>
              </a:rPr>
              <a:t> </a:t>
            </a:r>
            <a:r>
              <a:rPr lang="en-GB" sz="1750" dirty="0" smtClean="0">
                <a:latin typeface="Eras Medium ITC" panose="020B0602030504020804" pitchFamily="34" charset="0"/>
              </a:rPr>
              <a:t>starts off with a slow </a:t>
            </a:r>
            <a:r>
              <a:rPr lang="en-GB" sz="1750" b="1" dirty="0" smtClean="0">
                <a:solidFill>
                  <a:srgbClr val="2669CA"/>
                </a:solidFill>
                <a:latin typeface="Eras Medium ITC" panose="020B0602030504020804" pitchFamily="34" charset="0"/>
              </a:rPr>
              <a:t>pan</a:t>
            </a:r>
            <a:r>
              <a:rPr lang="en-GB" sz="1750" dirty="0" smtClean="0">
                <a:solidFill>
                  <a:srgbClr val="2669CA"/>
                </a:solidFill>
                <a:latin typeface="Eras Medium ITC" panose="020B0602030504020804" pitchFamily="34" charset="0"/>
              </a:rPr>
              <a:t> </a:t>
            </a:r>
            <a:r>
              <a:rPr lang="en-GB" sz="1750" dirty="0" smtClean="0">
                <a:latin typeface="Eras Medium ITC" panose="020B0602030504020804" pitchFamily="34" charset="0"/>
              </a:rPr>
              <a:t>that shows an empty field with birds quietly tweeting, this adds to the harmonious effect.</a:t>
            </a:r>
          </a:p>
          <a:p>
            <a:pPr marL="285750" indent="-285750">
              <a:buFont typeface="Arial" panose="020B0604020202020204" pitchFamily="34" charset="0"/>
              <a:buChar char="•"/>
            </a:pPr>
            <a:r>
              <a:rPr lang="en-GB" sz="1750" dirty="0" smtClean="0">
                <a:latin typeface="Eras Medium ITC" panose="020B0602030504020804" pitchFamily="34" charset="0"/>
              </a:rPr>
              <a:t>The font is thin and gold which matches with the song at the start, the font is also formal and straight giving us an idea of what the film is going to be like.</a:t>
            </a:r>
          </a:p>
          <a:p>
            <a:pPr marL="285750" indent="-285750">
              <a:buFont typeface="Arial" panose="020B0604020202020204" pitchFamily="34" charset="0"/>
              <a:buChar char="•"/>
            </a:pPr>
            <a:r>
              <a:rPr lang="en-GB" sz="1750" dirty="0" smtClean="0">
                <a:latin typeface="Eras Medium ITC" panose="020B0602030504020804" pitchFamily="34" charset="0"/>
              </a:rPr>
              <a:t>The </a:t>
            </a:r>
            <a:r>
              <a:rPr lang="en-GB" sz="1750" b="1" dirty="0" smtClean="0">
                <a:solidFill>
                  <a:srgbClr val="2669CA"/>
                </a:solidFill>
                <a:latin typeface="Eras Medium ITC" panose="020B0602030504020804" pitchFamily="34" charset="0"/>
              </a:rPr>
              <a:t>titles</a:t>
            </a:r>
            <a:r>
              <a:rPr lang="en-GB" sz="1750" dirty="0" smtClean="0">
                <a:solidFill>
                  <a:srgbClr val="2669CA"/>
                </a:solidFill>
                <a:latin typeface="Eras Medium ITC" panose="020B0602030504020804" pitchFamily="34" charset="0"/>
              </a:rPr>
              <a:t> </a:t>
            </a:r>
            <a:r>
              <a:rPr lang="en-GB" sz="1750" dirty="0" smtClean="0">
                <a:latin typeface="Eras Medium ITC" panose="020B0602030504020804" pitchFamily="34" charset="0"/>
              </a:rPr>
              <a:t>are </a:t>
            </a:r>
            <a:r>
              <a:rPr lang="en-GB" sz="1750" b="1" dirty="0" smtClean="0">
                <a:solidFill>
                  <a:srgbClr val="2669CA"/>
                </a:solidFill>
                <a:latin typeface="Eras Medium ITC" panose="020B0602030504020804" pitchFamily="34" charset="0"/>
              </a:rPr>
              <a:t>positioned</a:t>
            </a:r>
            <a:r>
              <a:rPr lang="en-GB" sz="1750" dirty="0" smtClean="0">
                <a:solidFill>
                  <a:srgbClr val="2669CA"/>
                </a:solidFill>
                <a:latin typeface="Eras Medium ITC" panose="020B0602030504020804" pitchFamily="34" charset="0"/>
              </a:rPr>
              <a:t> </a:t>
            </a:r>
            <a:r>
              <a:rPr lang="en-GB" sz="1750" dirty="0" smtClean="0">
                <a:latin typeface="Eras Medium ITC" panose="020B0602030504020804" pitchFamily="34" charset="0"/>
              </a:rPr>
              <a:t>in certain places so that they are out of the way e.g. , the buildings are still visible and not cut off</a:t>
            </a:r>
          </a:p>
          <a:p>
            <a:pPr marL="285750" indent="-285750">
              <a:buFont typeface="Arial" panose="020B0604020202020204" pitchFamily="34" charset="0"/>
              <a:buChar char="•"/>
            </a:pPr>
            <a:r>
              <a:rPr lang="en-GB" sz="1750" dirty="0" smtClean="0">
                <a:latin typeface="Eras Medium ITC" panose="020B0602030504020804" pitchFamily="34" charset="0"/>
              </a:rPr>
              <a:t>Because of the </a:t>
            </a:r>
            <a:r>
              <a:rPr lang="en-GB" sz="1750" b="1" dirty="0" err="1" smtClean="0">
                <a:solidFill>
                  <a:srgbClr val="2669CA"/>
                </a:solidFill>
                <a:latin typeface="Eras Medium ITC" panose="020B0602030504020804" pitchFamily="34" charset="0"/>
              </a:rPr>
              <a:t>mise</a:t>
            </a:r>
            <a:r>
              <a:rPr lang="en-GB" sz="1750" b="1" dirty="0" smtClean="0">
                <a:solidFill>
                  <a:srgbClr val="2669CA"/>
                </a:solidFill>
                <a:latin typeface="Eras Medium ITC" panose="020B0602030504020804" pitchFamily="34" charset="0"/>
              </a:rPr>
              <a:t> </a:t>
            </a:r>
            <a:r>
              <a:rPr lang="en-GB" sz="1750" b="1" dirty="0" err="1" smtClean="0">
                <a:solidFill>
                  <a:srgbClr val="2669CA"/>
                </a:solidFill>
                <a:latin typeface="Eras Medium ITC" panose="020B0602030504020804" pitchFamily="34" charset="0"/>
              </a:rPr>
              <a:t>en</a:t>
            </a:r>
            <a:r>
              <a:rPr lang="en-GB" sz="1750" b="1" dirty="0" smtClean="0">
                <a:solidFill>
                  <a:srgbClr val="2669CA"/>
                </a:solidFill>
                <a:latin typeface="Eras Medium ITC" panose="020B0602030504020804" pitchFamily="34" charset="0"/>
              </a:rPr>
              <a:t> scene </a:t>
            </a:r>
            <a:r>
              <a:rPr lang="en-GB" sz="1750" dirty="0">
                <a:latin typeface="Eras Medium ITC" panose="020B0602030504020804" pitchFamily="34" charset="0"/>
              </a:rPr>
              <a:t>t</a:t>
            </a:r>
            <a:r>
              <a:rPr lang="en-GB" sz="1750" dirty="0" smtClean="0">
                <a:latin typeface="Eras Medium ITC" panose="020B0602030504020804" pitchFamily="34" charset="0"/>
              </a:rPr>
              <a:t>here are clear separations between people as they are all in groups and all have the</a:t>
            </a:r>
            <a:br>
              <a:rPr lang="en-GB" sz="1750" dirty="0" smtClean="0">
                <a:latin typeface="Eras Medium ITC" panose="020B0602030504020804" pitchFamily="34" charset="0"/>
              </a:rPr>
            </a:br>
            <a:r>
              <a:rPr lang="en-GB" sz="1750" dirty="0" smtClean="0">
                <a:latin typeface="Eras Medium ITC" panose="020B0602030504020804" pitchFamily="34" charset="0"/>
              </a:rPr>
              <a:t>same colour </a:t>
            </a:r>
            <a:r>
              <a:rPr lang="en-GB" sz="1750" b="1" dirty="0" smtClean="0">
                <a:solidFill>
                  <a:srgbClr val="2669CA"/>
                </a:solidFill>
                <a:latin typeface="Eras Medium ITC" panose="020B0602030504020804" pitchFamily="34" charset="0"/>
              </a:rPr>
              <a:t>clothing</a:t>
            </a:r>
            <a:r>
              <a:rPr lang="en-GB" sz="1750" dirty="0" smtClean="0">
                <a:latin typeface="Eras Medium ITC" panose="020B0602030504020804" pitchFamily="34" charset="0"/>
              </a:rPr>
              <a:t>, so this shows us there </a:t>
            </a:r>
            <a:br>
              <a:rPr lang="en-GB" sz="1750" dirty="0" smtClean="0">
                <a:latin typeface="Eras Medium ITC" panose="020B0602030504020804" pitchFamily="34" charset="0"/>
              </a:rPr>
            </a:br>
            <a:r>
              <a:rPr lang="en-GB" sz="1750" dirty="0" smtClean="0">
                <a:latin typeface="Eras Medium ITC" panose="020B0602030504020804" pitchFamily="34" charset="0"/>
              </a:rPr>
              <a:t>is probably some kind of system where </a:t>
            </a:r>
            <a:br>
              <a:rPr lang="en-GB" sz="1750" dirty="0" smtClean="0">
                <a:latin typeface="Eras Medium ITC" panose="020B0602030504020804" pitchFamily="34" charset="0"/>
              </a:rPr>
            </a:br>
            <a:r>
              <a:rPr lang="en-GB" sz="1750" dirty="0" smtClean="0">
                <a:latin typeface="Eras Medium ITC" panose="020B0602030504020804" pitchFamily="34" charset="0"/>
              </a:rPr>
              <a:t>people are separated.</a:t>
            </a:r>
          </a:p>
          <a:p>
            <a:pPr marL="285750" indent="-285750">
              <a:buFont typeface="Arial" panose="020B0604020202020204" pitchFamily="34" charset="0"/>
              <a:buChar char="•"/>
            </a:pPr>
            <a:r>
              <a:rPr lang="en-GB" sz="1750" dirty="0" smtClean="0">
                <a:latin typeface="Eras Medium ITC" panose="020B0602030504020804" pitchFamily="34" charset="0"/>
              </a:rPr>
              <a:t>There is a </a:t>
            </a:r>
            <a:r>
              <a:rPr lang="en-GB" sz="1750" b="1" dirty="0" smtClean="0">
                <a:solidFill>
                  <a:srgbClr val="2669CA"/>
                </a:solidFill>
                <a:latin typeface="Eras Medium ITC" panose="020B0602030504020804" pitchFamily="34" charset="0"/>
              </a:rPr>
              <a:t>high angle shot </a:t>
            </a:r>
            <a:r>
              <a:rPr lang="en-GB" sz="1750" dirty="0" smtClean="0">
                <a:latin typeface="Eras Medium ITC" panose="020B0602030504020804" pitchFamily="34" charset="0"/>
              </a:rPr>
              <a:t>of all of the people </a:t>
            </a:r>
            <a:br>
              <a:rPr lang="en-GB" sz="1750" dirty="0" smtClean="0">
                <a:latin typeface="Eras Medium ITC" panose="020B0602030504020804" pitchFamily="34" charset="0"/>
              </a:rPr>
            </a:br>
            <a:r>
              <a:rPr lang="en-GB" sz="1750" dirty="0" smtClean="0">
                <a:latin typeface="Eras Medium ITC" panose="020B0602030504020804" pitchFamily="34" charset="0"/>
              </a:rPr>
              <a:t>showing them as small and vulnerable and </a:t>
            </a:r>
            <a:br>
              <a:rPr lang="en-GB" sz="1750" dirty="0" smtClean="0">
                <a:latin typeface="Eras Medium ITC" panose="020B0602030504020804" pitchFamily="34" charset="0"/>
              </a:rPr>
            </a:br>
            <a:r>
              <a:rPr lang="en-GB" sz="1750" dirty="0" smtClean="0">
                <a:latin typeface="Eras Medium ITC" panose="020B0602030504020804" pitchFamily="34" charset="0"/>
              </a:rPr>
              <a:t>in the film there is something probably </a:t>
            </a:r>
            <a:br>
              <a:rPr lang="en-GB" sz="1750" dirty="0" smtClean="0">
                <a:latin typeface="Eras Medium ITC" panose="020B0602030504020804" pitchFamily="34" charset="0"/>
              </a:rPr>
            </a:br>
            <a:r>
              <a:rPr lang="en-GB" sz="1750" dirty="0" smtClean="0">
                <a:latin typeface="Eras Medium ITC" panose="020B0602030504020804" pitchFamily="34" charset="0"/>
              </a:rPr>
              <a:t>controlling them such as the government.</a:t>
            </a:r>
          </a:p>
          <a:p>
            <a:pPr marL="285750" indent="-285750">
              <a:buFont typeface="Arial" panose="020B0604020202020204" pitchFamily="34" charset="0"/>
              <a:buChar char="•"/>
            </a:pPr>
            <a:endParaRPr lang="en-GB" sz="1700" dirty="0">
              <a:latin typeface="Eras Medium ITC" panose="020B0602030504020804" pitchFamily="34" charset="0"/>
            </a:endParaRPr>
          </a:p>
        </p:txBody>
      </p:sp>
      <p:pic>
        <p:nvPicPr>
          <p:cNvPr id="10" name="Picture 9"/>
          <p:cNvPicPr>
            <a:picLocks noChangeAspect="1"/>
          </p:cNvPicPr>
          <p:nvPr/>
        </p:nvPicPr>
        <p:blipFill rotWithShape="1">
          <a:blip r:embed="rId6"/>
          <a:srcRect l="510"/>
          <a:stretch/>
        </p:blipFill>
        <p:spPr>
          <a:xfrm>
            <a:off x="4854350" y="4572599"/>
            <a:ext cx="3109731" cy="1749984"/>
          </a:xfrm>
          <a:prstGeom prst="rect">
            <a:avLst/>
          </a:prstGeom>
        </p:spPr>
      </p:pic>
      <p:cxnSp>
        <p:nvCxnSpPr>
          <p:cNvPr id="13" name="Curved Connector 12"/>
          <p:cNvCxnSpPr/>
          <p:nvPr/>
        </p:nvCxnSpPr>
        <p:spPr>
          <a:xfrm rot="16200000" flipH="1">
            <a:off x="7308087" y="3861559"/>
            <a:ext cx="1056223" cy="127592"/>
          </a:xfrm>
          <a:prstGeom prst="curvedConnector3">
            <a:avLst>
              <a:gd name="adj1" fmla="val -34969"/>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660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906" y="15614"/>
            <a:ext cx="5847183" cy="902043"/>
          </a:xfrm>
        </p:spPr>
        <p:txBody>
          <a:bodyPr>
            <a:normAutofit fontScale="90000"/>
          </a:bodyPr>
          <a:lstStyle/>
          <a:p>
            <a:r>
              <a:rPr lang="en-GB" dirty="0" smtClean="0">
                <a:solidFill>
                  <a:schemeClr val="tx1"/>
                </a:solidFill>
                <a:latin typeface="Eras Bold ITC" panose="020B0907030504020204" pitchFamily="34" charset="0"/>
                <a:cs typeface="Arial" panose="020B0604020202020204" pitchFamily="34" charset="0"/>
              </a:rPr>
              <a:t>Quantum Of Solace</a:t>
            </a:r>
            <a:endParaRPr lang="en-GB" dirty="0">
              <a:solidFill>
                <a:schemeClr val="tx1"/>
              </a:solidFill>
              <a:latin typeface="Eras Bold ITC" panose="020B09070305040202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40160" y="1002955"/>
            <a:ext cx="78527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9" name="TextBox 8"/>
          <p:cNvSpPr txBox="1"/>
          <p:nvPr/>
        </p:nvSpPr>
        <p:spPr>
          <a:xfrm>
            <a:off x="4912237" y="-37538"/>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p:nvPr/>
        </p:nvCxnSpPr>
        <p:spPr>
          <a:xfrm rot="16200000" flipH="1">
            <a:off x="5743558" y="160927"/>
            <a:ext cx="262932" cy="594656"/>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29" name="Picture 6" descr="http://jamesbonderies.free.fr/pictures/02/05-2.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2926" y1="68142" x2="52926" y2="68142"/>
                        <a14:foregroundMark x1="35904" y1="75221" x2="35904" y2="75221"/>
                        <a14:foregroundMark x1="81649" y1="13274" x2="81649" y2="13274"/>
                        <a14:foregroundMark x1="75798" y1="35398" x2="75798" y2="35398"/>
                      </a14:backgroundRemoval>
                    </a14:imgEffect>
                  </a14:imgLayer>
                </a14:imgProps>
              </a:ext>
              <a:ext uri="{28A0092B-C50C-407E-A947-70E740481C1C}">
                <a14:useLocalDpi xmlns:a14="http://schemas.microsoft.com/office/drawing/2010/main" val="0"/>
              </a:ext>
            </a:extLst>
          </a:blip>
          <a:srcRect/>
          <a:stretch>
            <a:fillRect/>
          </a:stretch>
        </p:blipFill>
        <p:spPr bwMode="auto">
          <a:xfrm>
            <a:off x="6242804" y="326788"/>
            <a:ext cx="1559515" cy="472693"/>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9960" y="0"/>
            <a:ext cx="4282039" cy="6328229"/>
          </a:xfrm>
          <a:prstGeom prst="rect">
            <a:avLst/>
          </a:prstGeom>
        </p:spPr>
      </p:pic>
      <p:sp>
        <p:nvSpPr>
          <p:cNvPr id="12" name="TextBox 11"/>
          <p:cNvSpPr txBox="1"/>
          <p:nvPr/>
        </p:nvSpPr>
        <p:spPr>
          <a:xfrm>
            <a:off x="-50401" y="900896"/>
            <a:ext cx="7852720" cy="5706177"/>
          </a:xfrm>
          <a:prstGeom prst="rect">
            <a:avLst/>
          </a:prstGeom>
          <a:noFill/>
        </p:spPr>
        <p:txBody>
          <a:bodyPr wrap="square" rtlCol="0">
            <a:spAutoFit/>
          </a:bodyPr>
          <a:lstStyle/>
          <a:p>
            <a:pPr marL="285750" indent="-285750">
              <a:buFont typeface="Arial" panose="020B0604020202020204" pitchFamily="34" charset="0"/>
              <a:buChar char="•"/>
            </a:pPr>
            <a:r>
              <a:rPr lang="en-GB" sz="2040" dirty="0" smtClean="0">
                <a:latin typeface="Eras Medium ITC" panose="020B0602030504020804" pitchFamily="34" charset="0"/>
              </a:rPr>
              <a:t>The </a:t>
            </a:r>
            <a:r>
              <a:rPr lang="en-GB" sz="2040" b="1" dirty="0" smtClean="0">
                <a:solidFill>
                  <a:srgbClr val="7D6A62"/>
                </a:solidFill>
                <a:latin typeface="Eras Medium ITC" panose="020B0602030504020804" pitchFamily="34" charset="0"/>
              </a:rPr>
              <a:t>font</a:t>
            </a:r>
            <a:r>
              <a:rPr lang="en-GB" sz="2040" dirty="0" smtClean="0">
                <a:solidFill>
                  <a:srgbClr val="7D6A62"/>
                </a:solidFill>
                <a:latin typeface="Eras Medium ITC" panose="020B0602030504020804" pitchFamily="34" charset="0"/>
              </a:rPr>
              <a:t> </a:t>
            </a:r>
            <a:r>
              <a:rPr lang="en-GB" sz="2040" dirty="0" smtClean="0">
                <a:latin typeface="Eras Medium ITC" panose="020B0602030504020804" pitchFamily="34" charset="0"/>
              </a:rPr>
              <a:t>is a formal straight font that represents the formality of the film as it is a spy genre.</a:t>
            </a:r>
          </a:p>
          <a:p>
            <a:pPr marL="285750" indent="-285750">
              <a:buFont typeface="Arial" panose="020B0604020202020204" pitchFamily="34" charset="0"/>
              <a:buChar char="•"/>
            </a:pPr>
            <a:r>
              <a:rPr lang="en-GB" sz="2040" dirty="0" smtClean="0">
                <a:latin typeface="Eras Medium ITC" panose="020B0602030504020804" pitchFamily="34" charset="0"/>
              </a:rPr>
              <a:t>The </a:t>
            </a:r>
            <a:r>
              <a:rPr lang="en-GB" sz="2040" b="1" dirty="0" smtClean="0">
                <a:solidFill>
                  <a:srgbClr val="7D6A62"/>
                </a:solidFill>
                <a:latin typeface="Eras Medium ITC" panose="020B0602030504020804" pitchFamily="34" charset="0"/>
              </a:rPr>
              <a:t>colour</a:t>
            </a:r>
            <a:r>
              <a:rPr lang="en-GB" sz="2040" dirty="0" smtClean="0">
                <a:solidFill>
                  <a:srgbClr val="7D6A62"/>
                </a:solidFill>
                <a:latin typeface="Eras Medium ITC" panose="020B0602030504020804" pitchFamily="34" charset="0"/>
              </a:rPr>
              <a:t> </a:t>
            </a:r>
            <a:r>
              <a:rPr lang="en-GB" sz="2040" dirty="0" smtClean="0">
                <a:latin typeface="Eras Medium ITC" panose="020B0602030504020804" pitchFamily="34" charset="0"/>
              </a:rPr>
              <a:t>throughout has an orange blue tint, Using two colours allows it to </a:t>
            </a:r>
            <a:r>
              <a:rPr lang="en-GB" sz="2040" b="1" dirty="0" smtClean="0">
                <a:solidFill>
                  <a:srgbClr val="7D6A62"/>
                </a:solidFill>
                <a:latin typeface="Eras Medium ITC" panose="020B0602030504020804" pitchFamily="34" charset="0"/>
              </a:rPr>
              <a:t>transition</a:t>
            </a:r>
            <a:r>
              <a:rPr lang="en-GB" sz="2040" dirty="0" smtClean="0">
                <a:solidFill>
                  <a:srgbClr val="7D6A62"/>
                </a:solidFill>
                <a:latin typeface="Eras Medium ITC" panose="020B0602030504020804" pitchFamily="34" charset="0"/>
              </a:rPr>
              <a:t> </a:t>
            </a:r>
            <a:r>
              <a:rPr lang="en-GB" sz="2040" dirty="0" smtClean="0">
                <a:latin typeface="Eras Medium ITC" panose="020B0602030504020804" pitchFamily="34" charset="0"/>
              </a:rPr>
              <a:t>from one to part to another easily just through the change of the colour.</a:t>
            </a:r>
          </a:p>
          <a:p>
            <a:pPr marL="285750" indent="-285750">
              <a:buFont typeface="Arial" panose="020B0604020202020204" pitchFamily="34" charset="0"/>
              <a:buChar char="•"/>
            </a:pPr>
            <a:r>
              <a:rPr lang="en-GB" sz="2040" dirty="0" smtClean="0">
                <a:latin typeface="Eras Medium ITC" panose="020B0602030504020804" pitchFamily="34" charset="0"/>
              </a:rPr>
              <a:t>The </a:t>
            </a:r>
            <a:r>
              <a:rPr lang="en-GB" sz="2040" b="1" dirty="0" smtClean="0">
                <a:solidFill>
                  <a:srgbClr val="7D6A62"/>
                </a:solidFill>
                <a:latin typeface="Eras Medium ITC" panose="020B0602030504020804" pitchFamily="34" charset="0"/>
              </a:rPr>
              <a:t>camera</a:t>
            </a:r>
            <a:r>
              <a:rPr lang="en-GB" sz="2040" dirty="0" smtClean="0">
                <a:solidFill>
                  <a:srgbClr val="7D6A62"/>
                </a:solidFill>
                <a:latin typeface="Eras Medium ITC" panose="020B0602030504020804" pitchFamily="34" charset="0"/>
              </a:rPr>
              <a:t> </a:t>
            </a:r>
            <a:r>
              <a:rPr lang="en-GB" sz="2040" dirty="0" smtClean="0">
                <a:latin typeface="Eras Medium ITC" panose="020B0602030504020804" pitchFamily="34" charset="0"/>
              </a:rPr>
              <a:t>continuously flows making it look faster and more action packed as it flows onto a piece of action most of the time.</a:t>
            </a:r>
          </a:p>
          <a:p>
            <a:pPr marL="285750" indent="-285750">
              <a:buFont typeface="Arial" panose="020B0604020202020204" pitchFamily="34" charset="0"/>
              <a:buChar char="•"/>
            </a:pPr>
            <a:r>
              <a:rPr lang="en-GB" sz="2040" b="1" dirty="0" smtClean="0">
                <a:solidFill>
                  <a:srgbClr val="7D6A62"/>
                </a:solidFill>
                <a:latin typeface="Eras Medium ITC" panose="020B0602030504020804" pitchFamily="34" charset="0"/>
              </a:rPr>
              <a:t>Transitions</a:t>
            </a:r>
            <a:r>
              <a:rPr lang="en-GB" sz="2040" dirty="0" smtClean="0">
                <a:solidFill>
                  <a:srgbClr val="7D6A62"/>
                </a:solidFill>
                <a:latin typeface="Eras Medium ITC" panose="020B0602030504020804" pitchFamily="34" charset="0"/>
              </a:rPr>
              <a:t> </a:t>
            </a:r>
            <a:r>
              <a:rPr lang="en-GB" sz="2040" dirty="0" smtClean="0">
                <a:latin typeface="Eras Medium ITC" panose="020B0602030504020804" pitchFamily="34" charset="0"/>
              </a:rPr>
              <a:t>rely on the colour a lot of the time and follows bullets showing that during the film it would include guns and fighting.</a:t>
            </a:r>
          </a:p>
          <a:p>
            <a:pPr marL="285750" indent="-285750">
              <a:buFont typeface="Arial" panose="020B0604020202020204" pitchFamily="34" charset="0"/>
              <a:buChar char="•"/>
            </a:pPr>
            <a:r>
              <a:rPr lang="en-GB" sz="2040" dirty="0" smtClean="0">
                <a:latin typeface="Eras Medium ITC" panose="020B0602030504020804" pitchFamily="34" charset="0"/>
              </a:rPr>
              <a:t>Special effects and </a:t>
            </a:r>
            <a:r>
              <a:rPr lang="en-GB" sz="2040" b="1" dirty="0" smtClean="0">
                <a:solidFill>
                  <a:srgbClr val="7D6A62"/>
                </a:solidFill>
                <a:latin typeface="Eras Medium ITC" panose="020B0602030504020804" pitchFamily="34" charset="0"/>
              </a:rPr>
              <a:t>CGI</a:t>
            </a:r>
            <a:r>
              <a:rPr lang="en-GB" sz="2040" dirty="0" smtClean="0">
                <a:solidFill>
                  <a:srgbClr val="7D6A62"/>
                </a:solidFill>
                <a:latin typeface="Eras Medium ITC" panose="020B0602030504020804" pitchFamily="34" charset="0"/>
              </a:rPr>
              <a:t> </a:t>
            </a:r>
            <a:r>
              <a:rPr lang="en-GB" sz="2040" dirty="0" smtClean="0">
                <a:latin typeface="Eras Medium ITC" panose="020B0602030504020804" pitchFamily="34" charset="0"/>
              </a:rPr>
              <a:t>are used to make people and things into silhouettes so you do not know who is the villain and who is the hero  therefore not spoiling the film and also adding mystery</a:t>
            </a:r>
          </a:p>
          <a:p>
            <a:pPr marL="285750" indent="-285750">
              <a:buFont typeface="Arial" panose="020B0604020202020204" pitchFamily="34" charset="0"/>
              <a:buChar char="•"/>
            </a:pPr>
            <a:r>
              <a:rPr lang="en-GB" sz="2040" dirty="0" smtClean="0">
                <a:latin typeface="Eras Medium ITC" panose="020B0602030504020804" pitchFamily="34" charset="0"/>
              </a:rPr>
              <a:t>The </a:t>
            </a:r>
            <a:r>
              <a:rPr lang="en-GB" sz="2040" b="1" dirty="0" smtClean="0">
                <a:solidFill>
                  <a:srgbClr val="7D6A62"/>
                </a:solidFill>
                <a:latin typeface="Eras Medium ITC" panose="020B0602030504020804" pitchFamily="34" charset="0"/>
              </a:rPr>
              <a:t>non diegetic </a:t>
            </a:r>
            <a:r>
              <a:rPr lang="en-GB" sz="2040" dirty="0" smtClean="0">
                <a:latin typeface="Eras Medium ITC" panose="020B0602030504020804" pitchFamily="34" charset="0"/>
              </a:rPr>
              <a:t>accompanying music is loud and intense giving us an idea of what it will be like as this is part of the soundtrack. It includes the electric guitar a lot which adds the effect of including action.</a:t>
            </a:r>
          </a:p>
          <a:p>
            <a:pPr marL="285750" indent="-285750">
              <a:buFont typeface="Arial" panose="020B0604020202020204" pitchFamily="34" charset="0"/>
              <a:buChar char="•"/>
            </a:pPr>
            <a:endParaRPr lang="en-GB" dirty="0">
              <a:latin typeface="Eras Medium ITC" panose="020B0602030504020804" pitchFamily="34" charset="0"/>
            </a:endParaRPr>
          </a:p>
        </p:txBody>
      </p:sp>
    </p:spTree>
    <p:extLst>
      <p:ext uri="{BB962C8B-B14F-4D97-AF65-F5344CB8AC3E}">
        <p14:creationId xmlns:p14="http://schemas.microsoft.com/office/powerpoint/2010/main" val="2049279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3624" y="8234"/>
            <a:ext cx="5847183" cy="902043"/>
          </a:xfrm>
        </p:spPr>
        <p:txBody>
          <a:bodyPr>
            <a:normAutofit fontScale="90000"/>
          </a:bodyPr>
          <a:lstStyle/>
          <a:p>
            <a:r>
              <a:rPr lang="en-GB" dirty="0" smtClean="0">
                <a:solidFill>
                  <a:schemeClr val="tx1"/>
                </a:solidFill>
                <a:latin typeface="Eras Bold ITC" panose="020B0907030504020204" pitchFamily="34" charset="0"/>
                <a:cs typeface="Arial" panose="020B0604020202020204" pitchFamily="34" charset="0"/>
              </a:rPr>
              <a:t>The Incredible Hulk</a:t>
            </a:r>
            <a:br>
              <a:rPr lang="en-GB" dirty="0" smtClean="0">
                <a:solidFill>
                  <a:schemeClr val="tx1"/>
                </a:solidFill>
                <a:latin typeface="Eras Bold ITC" panose="020B0907030504020204" pitchFamily="34" charset="0"/>
                <a:cs typeface="Arial" panose="020B0604020202020204" pitchFamily="34" charset="0"/>
              </a:rPr>
            </a:br>
            <a:r>
              <a:rPr lang="en-GB" sz="2400" dirty="0" smtClean="0">
                <a:solidFill>
                  <a:schemeClr val="tx1"/>
                </a:solidFill>
                <a:latin typeface="Eras Demi ITC" panose="020B0805030504020804" pitchFamily="34" charset="0"/>
                <a:cs typeface="Arial" panose="020B0604020202020204" pitchFamily="34" charset="0"/>
              </a:rPr>
              <a:t>(2008)</a:t>
            </a:r>
            <a:endParaRPr lang="en-GB" dirty="0">
              <a:solidFill>
                <a:schemeClr val="tx1"/>
              </a:solidFill>
              <a:latin typeface="Eras Demi ITC" panose="020B08050305040208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40160" y="1002955"/>
            <a:ext cx="78527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9" name="TextBox 8"/>
          <p:cNvSpPr txBox="1"/>
          <p:nvPr/>
        </p:nvSpPr>
        <p:spPr>
          <a:xfrm>
            <a:off x="5274158" y="35950"/>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a:endCxn id="4" idx="1"/>
          </p:cNvCxnSpPr>
          <p:nvPr/>
        </p:nvCxnSpPr>
        <p:spPr>
          <a:xfrm rot="16200000" flipH="1">
            <a:off x="6205386" y="170719"/>
            <a:ext cx="308219" cy="77734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42958" y1="82000" x2="42958" y2="82000"/>
                        <a14:backgroundMark x1="92254" y1="32500" x2="90845" y2="29000"/>
                        <a14:backgroundMark x1="17958" y1="28500" x2="15141" y2="39500"/>
                        <a14:backgroundMark x1="97183" y1="98000" x2="99296" y2="98000"/>
                        <a14:backgroundMark x1="78873" y1="27500" x2="84155" y2="28000"/>
                        <a14:backgroundMark x1="72535" y1="1500" x2="63028" y2="750"/>
                      </a14:backgroundRemoval>
                    </a14:imgEffect>
                  </a14:imgLayer>
                </a14:imgProps>
              </a:ext>
            </a:extLst>
          </a:blip>
          <a:stretch>
            <a:fillRect/>
          </a:stretch>
        </p:blipFill>
        <p:spPr>
          <a:xfrm>
            <a:off x="6748167" y="15614"/>
            <a:ext cx="990999" cy="139577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7906430" y="1"/>
            <a:ext cx="4274090" cy="6334812"/>
          </a:xfrm>
          <a:prstGeom prst="rect">
            <a:avLst/>
          </a:prstGeom>
        </p:spPr>
      </p:pic>
      <p:sp>
        <p:nvSpPr>
          <p:cNvPr id="12" name="TextBox 11"/>
          <p:cNvSpPr txBox="1"/>
          <p:nvPr/>
        </p:nvSpPr>
        <p:spPr>
          <a:xfrm>
            <a:off x="-43624" y="836727"/>
            <a:ext cx="7852720" cy="5443029"/>
          </a:xfrm>
          <a:prstGeom prst="rect">
            <a:avLst/>
          </a:prstGeom>
          <a:noFill/>
        </p:spPr>
        <p:txBody>
          <a:bodyPr wrap="square" rtlCol="0">
            <a:spAutoFit/>
          </a:bodyPr>
          <a:lstStyle/>
          <a:p>
            <a:pPr marL="285750" indent="-285750">
              <a:buFont typeface="Arial" panose="020B0604020202020204" pitchFamily="34" charset="0"/>
              <a:buChar char="•"/>
            </a:pPr>
            <a:r>
              <a:rPr lang="en-GB" sz="1830" dirty="0" smtClean="0">
                <a:latin typeface="Eras Medium ITC" panose="020B0602030504020804" pitchFamily="34" charset="0"/>
              </a:rPr>
              <a:t>The main </a:t>
            </a:r>
            <a:r>
              <a:rPr lang="en-GB" sz="1830" b="1" dirty="0" smtClean="0">
                <a:solidFill>
                  <a:srgbClr val="00B050"/>
                </a:solidFill>
                <a:latin typeface="Eras Medium ITC" panose="020B0602030504020804" pitchFamily="34" charset="0"/>
              </a:rPr>
              <a:t>title</a:t>
            </a:r>
            <a:r>
              <a:rPr lang="en-GB" sz="1830" dirty="0" smtClean="0">
                <a:solidFill>
                  <a:srgbClr val="00B050"/>
                </a:solidFill>
                <a:latin typeface="Eras Medium ITC" panose="020B0602030504020804" pitchFamily="34" charset="0"/>
              </a:rPr>
              <a:t> </a:t>
            </a:r>
            <a:r>
              <a:rPr lang="en-GB" sz="1830" dirty="0" smtClean="0">
                <a:latin typeface="Eras Medium ITC" panose="020B0602030504020804" pitchFamily="34" charset="0"/>
              </a:rPr>
              <a:t>saying ‘The Incredible Hulk’ has the </a:t>
            </a:r>
            <a:br>
              <a:rPr lang="en-GB" sz="1830" dirty="0" smtClean="0">
                <a:latin typeface="Eras Medium ITC" panose="020B0602030504020804" pitchFamily="34" charset="0"/>
              </a:rPr>
            </a:br>
            <a:r>
              <a:rPr lang="en-GB" sz="1830" dirty="0" smtClean="0">
                <a:latin typeface="Eras Medium ITC" panose="020B0602030504020804" pitchFamily="34" charset="0"/>
              </a:rPr>
              <a:t>‘Hulk’ part as a much bulkier part from the others, this </a:t>
            </a:r>
            <a:br>
              <a:rPr lang="en-GB" sz="1830" dirty="0" smtClean="0">
                <a:latin typeface="Eras Medium ITC" panose="020B0602030504020804" pitchFamily="34" charset="0"/>
              </a:rPr>
            </a:br>
            <a:r>
              <a:rPr lang="en-GB" sz="1830" dirty="0" smtClean="0">
                <a:latin typeface="Eras Medium ITC" panose="020B0602030504020804" pitchFamily="34" charset="0"/>
              </a:rPr>
              <a:t>representing the character hulk in the film.</a:t>
            </a:r>
          </a:p>
          <a:p>
            <a:pPr marL="285750" indent="-285750">
              <a:buFont typeface="Arial" panose="020B0604020202020204" pitchFamily="34" charset="0"/>
              <a:buChar char="•"/>
            </a:pPr>
            <a:r>
              <a:rPr lang="en-GB" sz="1830" dirty="0" smtClean="0">
                <a:latin typeface="Eras Medium ITC" panose="020B0602030504020804" pitchFamily="34" charset="0"/>
              </a:rPr>
              <a:t>The </a:t>
            </a:r>
            <a:r>
              <a:rPr lang="en-GB" sz="1830" b="1" dirty="0" smtClean="0">
                <a:solidFill>
                  <a:srgbClr val="00B050"/>
                </a:solidFill>
                <a:latin typeface="Eras Medium ITC" panose="020B0602030504020804" pitchFamily="34" charset="0"/>
              </a:rPr>
              <a:t>colour</a:t>
            </a:r>
            <a:r>
              <a:rPr lang="en-GB" sz="1830" dirty="0" smtClean="0">
                <a:latin typeface="Eras Medium ITC" panose="020B0602030504020804" pitchFamily="34" charset="0"/>
              </a:rPr>
              <a:t> of every title is green as this is the house style because of the colour of hulk</a:t>
            </a:r>
          </a:p>
          <a:p>
            <a:pPr marL="285750" indent="-285750">
              <a:buFont typeface="Arial" panose="020B0604020202020204" pitchFamily="34" charset="0"/>
              <a:buChar char="•"/>
            </a:pPr>
            <a:r>
              <a:rPr lang="en-GB" sz="1830" dirty="0" smtClean="0">
                <a:latin typeface="Eras Medium ITC" panose="020B0602030504020804" pitchFamily="34" charset="0"/>
              </a:rPr>
              <a:t>There are point of view shots with him as The Hulk as this gives us the idea of what its like for him; how it is different from being a human and what its like to be superhuman</a:t>
            </a:r>
          </a:p>
          <a:p>
            <a:pPr marL="285750" indent="-285750">
              <a:buFont typeface="Arial" panose="020B0604020202020204" pitchFamily="34" charset="0"/>
              <a:buChar char="•"/>
            </a:pPr>
            <a:r>
              <a:rPr lang="en-GB" sz="1830" dirty="0" smtClean="0">
                <a:latin typeface="Eras Medium ITC" panose="020B0602030504020804" pitchFamily="34" charset="0"/>
              </a:rPr>
              <a:t>There is the </a:t>
            </a:r>
            <a:r>
              <a:rPr lang="en-GB" sz="1830" b="1" dirty="0" err="1" smtClean="0">
                <a:solidFill>
                  <a:srgbClr val="00B050"/>
                </a:solidFill>
                <a:latin typeface="Eras Medium ITC" panose="020B0602030504020804" pitchFamily="34" charset="0"/>
              </a:rPr>
              <a:t>mise</a:t>
            </a:r>
            <a:r>
              <a:rPr lang="en-GB" sz="1830" b="1" dirty="0" smtClean="0">
                <a:solidFill>
                  <a:srgbClr val="00B050"/>
                </a:solidFill>
                <a:latin typeface="Eras Medium ITC" panose="020B0602030504020804" pitchFamily="34" charset="0"/>
              </a:rPr>
              <a:t> </a:t>
            </a:r>
            <a:r>
              <a:rPr lang="en-GB" sz="1830" b="1" dirty="0" err="1" smtClean="0">
                <a:solidFill>
                  <a:srgbClr val="00B050"/>
                </a:solidFill>
                <a:latin typeface="Eras Medium ITC" panose="020B0602030504020804" pitchFamily="34" charset="0"/>
              </a:rPr>
              <a:t>en</a:t>
            </a:r>
            <a:r>
              <a:rPr lang="en-GB" sz="1830" b="1" dirty="0" smtClean="0">
                <a:solidFill>
                  <a:srgbClr val="00B050"/>
                </a:solidFill>
                <a:latin typeface="Eras Medium ITC" panose="020B0602030504020804" pitchFamily="34" charset="0"/>
              </a:rPr>
              <a:t> scene </a:t>
            </a:r>
            <a:r>
              <a:rPr lang="en-GB" sz="1830" dirty="0" smtClean="0">
                <a:latin typeface="Eras Medium ITC" panose="020B0602030504020804" pitchFamily="34" charset="0"/>
              </a:rPr>
              <a:t>lab coats during the start showing us that it is to do with science and the green suggests radioactivity and therefore we can infer it is to do with science and radioactivity. Also there is the </a:t>
            </a:r>
            <a:r>
              <a:rPr lang="en-GB" sz="1830" b="1" dirty="0" smtClean="0">
                <a:solidFill>
                  <a:srgbClr val="00B050"/>
                </a:solidFill>
                <a:latin typeface="Eras Medium ITC" panose="020B0602030504020804" pitchFamily="34" charset="0"/>
              </a:rPr>
              <a:t>costume</a:t>
            </a:r>
            <a:r>
              <a:rPr lang="en-GB" sz="1830" dirty="0" smtClean="0">
                <a:solidFill>
                  <a:srgbClr val="00B050"/>
                </a:solidFill>
                <a:latin typeface="Eras Medium ITC" panose="020B0602030504020804" pitchFamily="34" charset="0"/>
              </a:rPr>
              <a:t> </a:t>
            </a:r>
            <a:r>
              <a:rPr lang="en-GB" sz="1830" dirty="0" smtClean="0">
                <a:latin typeface="Eras Medium ITC" panose="020B0602030504020804" pitchFamily="34" charset="0"/>
              </a:rPr>
              <a:t>of the military uniforms which have connotations of war.</a:t>
            </a:r>
          </a:p>
          <a:p>
            <a:pPr marL="285750" indent="-285750">
              <a:buFont typeface="Arial" panose="020B0604020202020204" pitchFamily="34" charset="0"/>
              <a:buChar char="•"/>
            </a:pPr>
            <a:r>
              <a:rPr lang="en-GB" sz="1830" dirty="0" smtClean="0">
                <a:latin typeface="Eras Medium ITC" panose="020B0602030504020804" pitchFamily="34" charset="0"/>
              </a:rPr>
              <a:t>There is a part where the </a:t>
            </a:r>
            <a:r>
              <a:rPr lang="en-GB" sz="1830" b="1" dirty="0" smtClean="0">
                <a:solidFill>
                  <a:srgbClr val="00B050"/>
                </a:solidFill>
                <a:latin typeface="Eras Medium ITC" panose="020B0602030504020804" pitchFamily="34" charset="0"/>
              </a:rPr>
              <a:t>camera zooms</a:t>
            </a:r>
            <a:r>
              <a:rPr lang="en-GB" sz="1830" dirty="0" smtClean="0">
                <a:latin typeface="Eras Medium ITC" panose="020B0602030504020804" pitchFamily="34" charset="0"/>
              </a:rPr>
              <a:t> on a sign saying danger and as it zooms more and more it then quickly cuts to an </a:t>
            </a:r>
            <a:r>
              <a:rPr lang="en-GB" sz="1830" b="1" dirty="0" smtClean="0">
                <a:solidFill>
                  <a:srgbClr val="00B050"/>
                </a:solidFill>
                <a:latin typeface="Eras Medium ITC" panose="020B0602030504020804" pitchFamily="34" charset="0"/>
              </a:rPr>
              <a:t>extreme close up </a:t>
            </a:r>
            <a:r>
              <a:rPr lang="en-GB" sz="1830" dirty="0" smtClean="0">
                <a:latin typeface="Eras Medium ITC" panose="020B0602030504020804" pitchFamily="34" charset="0"/>
              </a:rPr>
              <a:t>of the characters unnaturally green eyes conveying something has gone dangerously wrong.</a:t>
            </a:r>
          </a:p>
          <a:p>
            <a:pPr marL="285750" indent="-285750">
              <a:buFont typeface="Arial" panose="020B0604020202020204" pitchFamily="34" charset="0"/>
              <a:buChar char="•"/>
            </a:pPr>
            <a:r>
              <a:rPr lang="en-GB" sz="1830" dirty="0" smtClean="0">
                <a:latin typeface="Eras Medium ITC" panose="020B0602030504020804" pitchFamily="34" charset="0"/>
              </a:rPr>
              <a:t>The </a:t>
            </a:r>
            <a:r>
              <a:rPr lang="en-GB" sz="1830" b="1" dirty="0" smtClean="0">
                <a:solidFill>
                  <a:srgbClr val="00B050"/>
                </a:solidFill>
                <a:latin typeface="Eras Medium ITC" panose="020B0602030504020804" pitchFamily="34" charset="0"/>
              </a:rPr>
              <a:t>non diegetic </a:t>
            </a:r>
            <a:r>
              <a:rPr lang="en-GB" sz="1830" dirty="0" smtClean="0">
                <a:latin typeface="Eras Medium ITC" panose="020B0602030504020804" pitchFamily="34" charset="0"/>
              </a:rPr>
              <a:t>accompanying music is fast paced and intense and builds up to the action part of the sequence, I’ve found that this is effective and it is an idea for music in my sequence.</a:t>
            </a:r>
            <a:endParaRPr lang="en-GB" sz="1830" dirty="0">
              <a:latin typeface="Eras Medium ITC" panose="020B0602030504020804" pitchFamily="34" charset="0"/>
            </a:endParaRPr>
          </a:p>
        </p:txBody>
      </p:sp>
    </p:spTree>
    <p:extLst>
      <p:ext uri="{BB962C8B-B14F-4D97-AF65-F5344CB8AC3E}">
        <p14:creationId xmlns:p14="http://schemas.microsoft.com/office/powerpoint/2010/main" val="265614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00244"/>
            <a:ext cx="5847183" cy="902043"/>
          </a:xfrm>
        </p:spPr>
        <p:txBody>
          <a:bodyPr>
            <a:normAutofit/>
          </a:bodyPr>
          <a:lstStyle/>
          <a:p>
            <a:r>
              <a:rPr lang="en-GB" dirty="0" smtClean="0">
                <a:solidFill>
                  <a:schemeClr val="tx1"/>
                </a:solidFill>
                <a:latin typeface="Eras Bold ITC" panose="020B0907030504020204" pitchFamily="34" charset="0"/>
                <a:cs typeface="Arial" panose="020B0604020202020204" pitchFamily="34" charset="0"/>
              </a:rPr>
              <a:t>ZombieLand</a:t>
            </a:r>
            <a:endParaRPr lang="en-GB" dirty="0">
              <a:solidFill>
                <a:schemeClr val="tx1"/>
              </a:solidFill>
              <a:latin typeface="Eras Bold ITC" panose="020B09070305040202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40160" y="1002955"/>
            <a:ext cx="78527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9" name="TextBox 8"/>
          <p:cNvSpPr txBox="1"/>
          <p:nvPr/>
        </p:nvSpPr>
        <p:spPr>
          <a:xfrm>
            <a:off x="4854350" y="97303"/>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a:endCxn id="10" idx="1"/>
          </p:cNvCxnSpPr>
          <p:nvPr/>
        </p:nvCxnSpPr>
        <p:spPr>
          <a:xfrm rot="16200000" flipH="1">
            <a:off x="5830109" y="187541"/>
            <a:ext cx="34843" cy="59303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045" y="-134913"/>
            <a:ext cx="1697043" cy="1272782"/>
          </a:xfrm>
          <a:prstGeom prst="rect">
            <a:avLst/>
          </a:prstGeom>
        </p:spPr>
      </p:pic>
      <p:pic>
        <p:nvPicPr>
          <p:cNvPr id="2052" name="Picture 4" descr="http://cdn2-www.comingsoon.net/assets/uploads/2009/08/file_58024_1_zombielandposter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1443" y="1"/>
            <a:ext cx="4551836" cy="635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0082" y="714868"/>
            <a:ext cx="7671365" cy="5847755"/>
          </a:xfrm>
          <a:prstGeom prst="rect">
            <a:avLst/>
          </a:prstGeom>
          <a:noFill/>
        </p:spPr>
        <p:txBody>
          <a:bodyPr wrap="square" rtlCol="0">
            <a:spAutoFit/>
          </a:bodyPr>
          <a:lstStyle/>
          <a:p>
            <a:pPr marL="285750" indent="-285750">
              <a:buFont typeface="Arial" panose="020B0604020202020204" pitchFamily="34" charset="0"/>
              <a:buChar char="•"/>
            </a:pPr>
            <a:r>
              <a:rPr lang="en-GB" sz="1640" dirty="0" smtClean="0">
                <a:latin typeface="Eras Medium ITC" panose="020B0602030504020804" pitchFamily="34" charset="0"/>
              </a:rPr>
              <a:t>The </a:t>
            </a:r>
            <a:r>
              <a:rPr lang="en-GB" sz="1640" b="1" dirty="0" smtClean="0">
                <a:solidFill>
                  <a:srgbClr val="EA6E47"/>
                </a:solidFill>
                <a:latin typeface="Eras Medium ITC" panose="020B0602030504020804" pitchFamily="34" charset="0"/>
              </a:rPr>
              <a:t>non diegetic music </a:t>
            </a:r>
            <a:r>
              <a:rPr lang="en-GB" sz="1640" dirty="0" smtClean="0">
                <a:latin typeface="Eras Medium ITC" panose="020B0602030504020804" pitchFamily="34" charset="0"/>
              </a:rPr>
              <a:t>is of the rock genre of music</a:t>
            </a:r>
            <a:br>
              <a:rPr lang="en-GB" sz="1640" dirty="0" smtClean="0">
                <a:latin typeface="Eras Medium ITC" panose="020B0602030504020804" pitchFamily="34" charset="0"/>
              </a:rPr>
            </a:br>
            <a:r>
              <a:rPr lang="en-GB" sz="1640" dirty="0" smtClean="0">
                <a:latin typeface="Eras Medium ITC" panose="020B0602030504020804" pitchFamily="34" charset="0"/>
              </a:rPr>
              <a:t>which can have connotations of aggressiveness and violence causing the audience to see the genre as action. </a:t>
            </a:r>
          </a:p>
          <a:p>
            <a:pPr marL="285750" indent="-285750">
              <a:buFont typeface="Arial" panose="020B0604020202020204" pitchFamily="34" charset="0"/>
              <a:buChar char="•"/>
            </a:pPr>
            <a:r>
              <a:rPr lang="en-GB" sz="1640" dirty="0" smtClean="0">
                <a:latin typeface="Eras Medium ITC" panose="020B0602030504020804" pitchFamily="34" charset="0"/>
              </a:rPr>
              <a:t>The </a:t>
            </a:r>
            <a:r>
              <a:rPr lang="en-GB" sz="1640" b="1" dirty="0" smtClean="0">
                <a:solidFill>
                  <a:srgbClr val="EA6E47"/>
                </a:solidFill>
                <a:latin typeface="Eras Medium ITC" panose="020B0602030504020804" pitchFamily="34" charset="0"/>
              </a:rPr>
              <a:t>colour red and orange </a:t>
            </a:r>
            <a:r>
              <a:rPr lang="en-GB" sz="1640" dirty="0" smtClean="0">
                <a:latin typeface="Eras Medium ITC" panose="020B0602030504020804" pitchFamily="34" charset="0"/>
              </a:rPr>
              <a:t>are used on the titles as the connotations of them two colours together are explosions and destruction.</a:t>
            </a:r>
          </a:p>
          <a:p>
            <a:pPr marL="285750" indent="-285750">
              <a:buFont typeface="Arial" panose="020B0604020202020204" pitchFamily="34" charset="0"/>
              <a:buChar char="•"/>
            </a:pPr>
            <a:r>
              <a:rPr lang="en-GB" sz="1640" dirty="0" smtClean="0">
                <a:latin typeface="Eras Medium ITC" panose="020B0602030504020804" pitchFamily="34" charset="0"/>
              </a:rPr>
              <a:t>There is </a:t>
            </a:r>
            <a:r>
              <a:rPr lang="en-GB" sz="1640" b="1" dirty="0" smtClean="0">
                <a:solidFill>
                  <a:srgbClr val="EA6E47"/>
                </a:solidFill>
                <a:latin typeface="Eras Medium ITC" panose="020B0602030504020804" pitchFamily="34" charset="0"/>
              </a:rPr>
              <a:t>CGI</a:t>
            </a:r>
            <a:r>
              <a:rPr lang="en-GB" sz="1640" dirty="0" smtClean="0">
                <a:solidFill>
                  <a:srgbClr val="EA6E47"/>
                </a:solidFill>
                <a:latin typeface="Eras Medium ITC" panose="020B0602030504020804" pitchFamily="34" charset="0"/>
              </a:rPr>
              <a:t> </a:t>
            </a:r>
            <a:r>
              <a:rPr lang="en-GB" sz="1640" dirty="0" smtClean="0">
                <a:latin typeface="Eras Medium ITC" panose="020B0602030504020804" pitchFamily="34" charset="0"/>
              </a:rPr>
              <a:t>used on the titles to make them interact with the camera e.g. when the man smashes the ‘Zombieland’ title, this makes the opening sequence look more visually appealing to the audience.</a:t>
            </a:r>
          </a:p>
          <a:p>
            <a:pPr marL="285750" indent="-285750">
              <a:buFont typeface="Arial" panose="020B0604020202020204" pitchFamily="34" charset="0"/>
              <a:buChar char="•"/>
            </a:pPr>
            <a:r>
              <a:rPr lang="en-GB" sz="1640" dirty="0" smtClean="0">
                <a:latin typeface="Eras Medium ITC" panose="020B0602030504020804" pitchFamily="34" charset="0"/>
              </a:rPr>
              <a:t>The are also </a:t>
            </a:r>
            <a:r>
              <a:rPr lang="en-GB" sz="1640" b="1" dirty="0" smtClean="0">
                <a:solidFill>
                  <a:srgbClr val="EA6E47"/>
                </a:solidFill>
                <a:latin typeface="Eras Medium ITC" panose="020B0602030504020804" pitchFamily="34" charset="0"/>
              </a:rPr>
              <a:t>special effects </a:t>
            </a:r>
            <a:r>
              <a:rPr lang="en-GB" sz="1640" dirty="0" smtClean="0">
                <a:latin typeface="Eras Medium ITC" panose="020B0602030504020804" pitchFamily="34" charset="0"/>
              </a:rPr>
              <a:t>to create the </a:t>
            </a:r>
            <a:r>
              <a:rPr lang="en-GB" sz="1640" b="1" dirty="0" smtClean="0">
                <a:solidFill>
                  <a:srgbClr val="EA6E47"/>
                </a:solidFill>
                <a:latin typeface="Eras Medium ITC" panose="020B0602030504020804" pitchFamily="34" charset="0"/>
              </a:rPr>
              <a:t>slow motion </a:t>
            </a:r>
            <a:r>
              <a:rPr lang="en-GB" sz="1640" dirty="0" smtClean="0">
                <a:latin typeface="Eras Medium ITC" panose="020B0602030504020804" pitchFamily="34" charset="0"/>
              </a:rPr>
              <a:t>effect, the slow motion emphasises the action sequences that are occurring so you can see all the detail.</a:t>
            </a:r>
          </a:p>
          <a:p>
            <a:pPr marL="285750" indent="-285750">
              <a:buFont typeface="Arial" panose="020B0604020202020204" pitchFamily="34" charset="0"/>
              <a:buChar char="•"/>
            </a:pPr>
            <a:r>
              <a:rPr lang="en-GB" sz="1640" dirty="0" smtClean="0">
                <a:latin typeface="Eras Medium ITC" panose="020B0602030504020804" pitchFamily="34" charset="0"/>
              </a:rPr>
              <a:t>There are </a:t>
            </a:r>
            <a:r>
              <a:rPr lang="en-GB" sz="1640" b="1" dirty="0" smtClean="0">
                <a:solidFill>
                  <a:srgbClr val="EA6E47"/>
                </a:solidFill>
                <a:latin typeface="Eras Medium ITC" panose="020B0602030504020804" pitchFamily="34" charset="0"/>
              </a:rPr>
              <a:t>mid shots </a:t>
            </a:r>
            <a:r>
              <a:rPr lang="en-GB" sz="1640" dirty="0" smtClean="0">
                <a:latin typeface="Eras Medium ITC" panose="020B0602030504020804" pitchFamily="34" charset="0"/>
              </a:rPr>
              <a:t>and </a:t>
            </a:r>
            <a:r>
              <a:rPr lang="en-GB" sz="1640" b="1" dirty="0" smtClean="0">
                <a:solidFill>
                  <a:srgbClr val="EA6E47"/>
                </a:solidFill>
                <a:latin typeface="Eras Medium ITC" panose="020B0602030504020804" pitchFamily="34" charset="0"/>
              </a:rPr>
              <a:t>long shots </a:t>
            </a:r>
            <a:r>
              <a:rPr lang="en-GB" sz="1640" dirty="0" smtClean="0">
                <a:latin typeface="Eras Medium ITC" panose="020B0602030504020804" pitchFamily="34" charset="0"/>
              </a:rPr>
              <a:t>of the humans running and the zombies to show us the fear in their whole body language. </a:t>
            </a:r>
          </a:p>
          <a:p>
            <a:pPr marL="285750" indent="-285750">
              <a:buFont typeface="Arial" panose="020B0604020202020204" pitchFamily="34" charset="0"/>
              <a:buChar char="•"/>
            </a:pPr>
            <a:r>
              <a:rPr lang="en-GB" sz="1640" dirty="0" smtClean="0">
                <a:latin typeface="Eras Medium ITC" panose="020B0602030504020804" pitchFamily="34" charset="0"/>
              </a:rPr>
              <a:t>The </a:t>
            </a:r>
            <a:r>
              <a:rPr lang="en-GB" sz="1640" b="1" dirty="0" err="1" smtClean="0">
                <a:solidFill>
                  <a:srgbClr val="EA6E47"/>
                </a:solidFill>
                <a:latin typeface="Eras Medium ITC" panose="020B0602030504020804" pitchFamily="34" charset="0"/>
              </a:rPr>
              <a:t>mise</a:t>
            </a:r>
            <a:r>
              <a:rPr lang="en-GB" sz="1640" b="1" dirty="0" smtClean="0">
                <a:solidFill>
                  <a:srgbClr val="EA6E47"/>
                </a:solidFill>
                <a:latin typeface="Eras Medium ITC" panose="020B0602030504020804" pitchFamily="34" charset="0"/>
              </a:rPr>
              <a:t> </a:t>
            </a:r>
            <a:r>
              <a:rPr lang="en-GB" sz="1640" b="1" dirty="0" err="1" smtClean="0">
                <a:solidFill>
                  <a:srgbClr val="EA6E47"/>
                </a:solidFill>
                <a:latin typeface="Eras Medium ITC" panose="020B0602030504020804" pitchFamily="34" charset="0"/>
              </a:rPr>
              <a:t>en</a:t>
            </a:r>
            <a:r>
              <a:rPr lang="en-GB" sz="1640" b="1" dirty="0" smtClean="0">
                <a:solidFill>
                  <a:srgbClr val="EA6E47"/>
                </a:solidFill>
                <a:latin typeface="Eras Medium ITC" panose="020B0602030504020804" pitchFamily="34" charset="0"/>
              </a:rPr>
              <a:t> scene</a:t>
            </a:r>
            <a:r>
              <a:rPr lang="en-GB" sz="1640" dirty="0" smtClean="0">
                <a:latin typeface="Eras Medium ITC" panose="020B0602030504020804" pitchFamily="34" charset="0"/>
              </a:rPr>
              <a:t> is used with </a:t>
            </a:r>
            <a:r>
              <a:rPr lang="en-GB" sz="1640" b="1" dirty="0" smtClean="0">
                <a:solidFill>
                  <a:srgbClr val="EA6E47"/>
                </a:solidFill>
                <a:latin typeface="Eras Medium ITC" panose="020B0602030504020804" pitchFamily="34" charset="0"/>
              </a:rPr>
              <a:t>costumes</a:t>
            </a:r>
            <a:r>
              <a:rPr lang="en-GB" sz="1640" dirty="0" smtClean="0">
                <a:solidFill>
                  <a:srgbClr val="EA6E47"/>
                </a:solidFill>
                <a:latin typeface="Eras Medium ITC" panose="020B0602030504020804" pitchFamily="34" charset="0"/>
              </a:rPr>
              <a:t> </a:t>
            </a:r>
            <a:r>
              <a:rPr lang="en-GB" sz="1640" dirty="0" smtClean="0">
                <a:latin typeface="Eras Medium ITC" panose="020B0602030504020804" pitchFamily="34" charset="0"/>
              </a:rPr>
              <a:t>to show all the different situations people were in when the invasion happened which also creates a comedic effect because people were at things such as weddings and this creates schadenfreude. Also a lot of make up was used to create the blood effects. Finally, there are the </a:t>
            </a:r>
            <a:r>
              <a:rPr lang="en-GB" sz="1640" b="1" dirty="0" smtClean="0">
                <a:solidFill>
                  <a:srgbClr val="EA6E47"/>
                </a:solidFill>
                <a:latin typeface="Eras Medium ITC" panose="020B0602030504020804" pitchFamily="34" charset="0"/>
              </a:rPr>
              <a:t>props</a:t>
            </a:r>
            <a:r>
              <a:rPr lang="en-GB" sz="1640" dirty="0" smtClean="0">
                <a:solidFill>
                  <a:srgbClr val="EA6E47"/>
                </a:solidFill>
                <a:latin typeface="Eras Medium ITC" panose="020B0602030504020804" pitchFamily="34" charset="0"/>
              </a:rPr>
              <a:t> </a:t>
            </a:r>
            <a:r>
              <a:rPr lang="en-GB" sz="1640" dirty="0" smtClean="0">
                <a:latin typeface="Eras Medium ITC" panose="020B0602030504020804" pitchFamily="34" charset="0"/>
              </a:rPr>
              <a:t>of guns, riot shields and crowbars being used for weapons adding more violence.</a:t>
            </a:r>
          </a:p>
          <a:p>
            <a:pPr marL="285750" indent="-285750">
              <a:buFont typeface="Arial" panose="020B0604020202020204" pitchFamily="34" charset="0"/>
              <a:buChar char="•"/>
            </a:pPr>
            <a:r>
              <a:rPr lang="en-GB" sz="1640" dirty="0" smtClean="0">
                <a:latin typeface="Eras Medium ITC" panose="020B0602030504020804" pitchFamily="34" charset="0"/>
              </a:rPr>
              <a:t>Each shot fades into the next which is a common </a:t>
            </a:r>
            <a:r>
              <a:rPr lang="en-GB" sz="1640" b="1" dirty="0" smtClean="0">
                <a:solidFill>
                  <a:srgbClr val="EA6E47"/>
                </a:solidFill>
                <a:latin typeface="Eras Medium ITC" panose="020B0602030504020804" pitchFamily="34" charset="0"/>
              </a:rPr>
              <a:t>transition</a:t>
            </a:r>
            <a:r>
              <a:rPr lang="en-GB" sz="1640" dirty="0" smtClean="0">
                <a:solidFill>
                  <a:srgbClr val="EA6E47"/>
                </a:solidFill>
                <a:latin typeface="Eras Medium ITC" panose="020B0602030504020804" pitchFamily="34" charset="0"/>
              </a:rPr>
              <a:t> </a:t>
            </a:r>
            <a:r>
              <a:rPr lang="en-GB" sz="1640" dirty="0" smtClean="0">
                <a:latin typeface="Eras Medium ITC" panose="020B0602030504020804" pitchFamily="34" charset="0"/>
              </a:rPr>
              <a:t>in films however one is used where a character smashes, what seems like the screen, then that leads to the next shot which creates an effect of destruction in the film.</a:t>
            </a:r>
            <a:endParaRPr lang="en-GB" sz="1640" dirty="0">
              <a:latin typeface="Eras Medium ITC" panose="020B0602030504020804" pitchFamily="34" charset="0"/>
            </a:endParaRPr>
          </a:p>
        </p:txBody>
      </p:sp>
    </p:spTree>
    <p:extLst>
      <p:ext uri="{BB962C8B-B14F-4D97-AF65-F5344CB8AC3E}">
        <p14:creationId xmlns:p14="http://schemas.microsoft.com/office/powerpoint/2010/main" val="6882755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1058</TotalTime>
  <Words>689</Words>
  <Application>Microsoft Office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Eras Bold ITC</vt:lpstr>
      <vt:lpstr>Eras Demi ITC</vt:lpstr>
      <vt:lpstr>Eras Light ITC</vt:lpstr>
      <vt:lpstr>Eras Medium ITC</vt:lpstr>
      <vt:lpstr>Retrospect</vt:lpstr>
      <vt:lpstr>Opening Sequences Analyses 16-20</vt:lpstr>
      <vt:lpstr>Se7en</vt:lpstr>
      <vt:lpstr>Divergent</vt:lpstr>
      <vt:lpstr>Quantum Of Solace</vt:lpstr>
      <vt:lpstr>The Incredible Hulk (2008)</vt:lpstr>
      <vt:lpstr>ZombieLand</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Production</dc:title>
  <dc:creator>Nutt George</dc:creator>
  <cp:lastModifiedBy>Nutt George</cp:lastModifiedBy>
  <cp:revision>94</cp:revision>
  <dcterms:created xsi:type="dcterms:W3CDTF">2015-09-16T09:13:39Z</dcterms:created>
  <dcterms:modified xsi:type="dcterms:W3CDTF">2015-11-18T10:38:01Z</dcterms:modified>
</cp:coreProperties>
</file>