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1" r:id="rId3"/>
    <p:sldId id="257" r:id="rId4"/>
    <p:sldId id="262" r:id="rId5"/>
    <p:sldId id="263"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2A1D"/>
    <a:srgbClr val="D2A000"/>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08" autoAdjust="0"/>
    <p:restoredTop sz="94660"/>
  </p:normalViewPr>
  <p:slideViewPr>
    <p:cSldViewPr snapToGrid="0">
      <p:cViewPr varScale="1">
        <p:scale>
          <a:sx n="62" d="100"/>
          <a:sy n="62" d="100"/>
        </p:scale>
        <p:origin x="3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5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79441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16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00313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96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46629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3FB2AE-7063-4FA3-A249-D29A3ECC153D}" type="datetimeFigureOut">
              <a:rPr lang="en-GB" smtClean="0"/>
              <a:t>18/11/2015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56610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FB2AE-7063-4FA3-A249-D29A3ECC153D}" type="datetimeFigureOut">
              <a:rPr lang="en-GB" smtClean="0"/>
              <a:t>18/11/2015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38366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3FB2AE-7063-4FA3-A249-D29A3ECC153D}" type="datetimeFigureOut">
              <a:rPr lang="en-GB" smtClean="0"/>
              <a:t>18/11/2015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52567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165E44-9D3D-4537-A8A7-B875A1D32C95}" type="slidenum">
              <a:rPr lang="en-GB" smtClean="0"/>
              <a:t>‹#›</a:t>
            </a:fld>
            <a:endParaRPr lang="en-GB"/>
          </a:p>
        </p:txBody>
      </p:sp>
    </p:spTree>
    <p:extLst>
      <p:ext uri="{BB962C8B-B14F-4D97-AF65-F5344CB8AC3E}">
        <p14:creationId xmlns:p14="http://schemas.microsoft.com/office/powerpoint/2010/main" val="89987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34330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3FB2AE-7063-4FA3-A249-D29A3ECC153D}" type="datetimeFigureOut">
              <a:rPr lang="en-GB" smtClean="0"/>
              <a:t>18/11/2015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165E44-9D3D-4537-A8A7-B875A1D32C9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3878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rtofthetitle.com/title/the-avenger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rtofthetitle.com/title/mission-impossible-ghost-protocol/"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www.artofthetitle.com/title/the-good-the-bad-and-the-ugly/"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artofthetitle.com/title/fight-club/"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KWnBKDp9Ds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957" y="511443"/>
            <a:ext cx="11563263" cy="3970404"/>
          </a:xfrm>
        </p:spPr>
        <p:txBody>
          <a:bodyPr>
            <a:normAutofit/>
          </a:bodyPr>
          <a:lstStyle/>
          <a:p>
            <a:pPr algn="ctr"/>
            <a:r>
              <a:rPr lang="en-GB" sz="8800" dirty="0" smtClean="0">
                <a:latin typeface="Eras Bold ITC" panose="020B0907030504020204" pitchFamily="34" charset="0"/>
                <a:cs typeface="Arial" panose="020B0604020202020204" pitchFamily="34" charset="0"/>
              </a:rPr>
              <a:t>Opening Sequences Analyses 11-15</a:t>
            </a:r>
            <a:endParaRPr lang="en-GB" sz="8800" dirty="0">
              <a:latin typeface="Eras Bold ITC" panose="020B0907030504020204" pitchFamily="34" charset="0"/>
              <a:cs typeface="Arial" panose="020B0604020202020204" pitchFamily="34" charset="0"/>
            </a:endParaRPr>
          </a:p>
        </p:txBody>
      </p:sp>
      <p:sp>
        <p:nvSpPr>
          <p:cNvPr id="4" name="TextBox 3"/>
          <p:cNvSpPr txBox="1"/>
          <p:nvPr/>
        </p:nvSpPr>
        <p:spPr>
          <a:xfrm>
            <a:off x="1286359" y="4251015"/>
            <a:ext cx="9500461" cy="461665"/>
          </a:xfrm>
          <a:prstGeom prst="rect">
            <a:avLst/>
          </a:prstGeom>
          <a:noFill/>
        </p:spPr>
        <p:txBody>
          <a:bodyPr wrap="square" rtlCol="0">
            <a:spAutoFit/>
          </a:bodyPr>
          <a:lstStyle/>
          <a:p>
            <a:pPr algn="ctr"/>
            <a:r>
              <a:rPr lang="en-GB" sz="2400" dirty="0" smtClean="0">
                <a:latin typeface="Eras Light ITC" panose="020B0402030504020804" pitchFamily="34" charset="0"/>
                <a:cs typeface="Arial" panose="020B0604020202020204" pitchFamily="34" charset="0"/>
              </a:rPr>
              <a:t>Deconstructing film opening sequences</a:t>
            </a:r>
            <a:endParaRPr lang="en-GB" sz="2400" dirty="0">
              <a:latin typeface="Eras Light ITC" panose="020B0402030504020804" pitchFamily="34" charset="0"/>
              <a:cs typeface="Arial" panose="020B0604020202020204" pitchFamily="34" charset="0"/>
            </a:endParaRPr>
          </a:p>
        </p:txBody>
      </p:sp>
      <p:sp>
        <p:nvSpPr>
          <p:cNvPr id="3" name="TextBox 2"/>
          <p:cNvSpPr txBox="1"/>
          <p:nvPr/>
        </p:nvSpPr>
        <p:spPr>
          <a:xfrm>
            <a:off x="0" y="0"/>
            <a:ext cx="1815921" cy="461665"/>
          </a:xfrm>
          <a:prstGeom prst="rect">
            <a:avLst/>
          </a:prstGeom>
          <a:noFill/>
        </p:spPr>
        <p:txBody>
          <a:bodyPr wrap="square" rtlCol="0">
            <a:spAutoFit/>
          </a:bodyPr>
          <a:lstStyle/>
          <a:p>
            <a:r>
              <a:rPr lang="en-GB" sz="2400" u="sng" dirty="0" smtClean="0">
                <a:latin typeface="Eras Light ITC" panose="020B0402030504020804" pitchFamily="34" charset="0"/>
              </a:rPr>
              <a:t>George Nutt</a:t>
            </a:r>
            <a:endParaRPr lang="en-GB" sz="2400" u="sng" dirty="0">
              <a:latin typeface="Eras Light ITC" panose="020B0402030504020804" pitchFamily="34" charset="0"/>
            </a:endParaRPr>
          </a:p>
        </p:txBody>
      </p:sp>
    </p:spTree>
    <p:extLst>
      <p:ext uri="{BB962C8B-B14F-4D97-AF65-F5344CB8AC3E}">
        <p14:creationId xmlns:p14="http://schemas.microsoft.com/office/powerpoint/2010/main" val="356944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9177" y="1692876"/>
            <a:ext cx="10195581" cy="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a:spLocks noGrp="1"/>
          </p:cNvSpPr>
          <p:nvPr>
            <p:ph type="title"/>
          </p:nvPr>
        </p:nvSpPr>
        <p:spPr>
          <a:xfrm>
            <a:off x="-2514" y="-68717"/>
            <a:ext cx="5873858" cy="819761"/>
          </a:xfrm>
        </p:spPr>
        <p:txBody>
          <a:bodyPr>
            <a:noAutofit/>
          </a:bodyPr>
          <a:lstStyle/>
          <a:p>
            <a:r>
              <a:rPr lang="en-GB" sz="5400" dirty="0" smtClean="0">
                <a:solidFill>
                  <a:schemeClr val="tx1"/>
                </a:solidFill>
                <a:latin typeface="Eras Bold ITC" panose="020B0907030504020204" pitchFamily="34" charset="0"/>
                <a:cs typeface="Arial" panose="020B0604020202020204" pitchFamily="34" charset="0"/>
              </a:rPr>
              <a:t>The Avengers</a:t>
            </a:r>
            <a:endParaRPr lang="en-GB" sz="5400" dirty="0">
              <a:solidFill>
                <a:schemeClr val="tx1"/>
              </a:solidFill>
              <a:latin typeface="Eras Bold ITC" panose="020B0907030504020204" pitchFamily="34" charset="0"/>
              <a:cs typeface="Arial" panose="020B0604020202020204" pitchFamily="34" charset="0"/>
            </a:endParaRPr>
          </a:p>
        </p:txBody>
      </p:sp>
      <p:sp>
        <p:nvSpPr>
          <p:cNvPr id="9" name="TextBox 8"/>
          <p:cNvSpPr txBox="1"/>
          <p:nvPr/>
        </p:nvSpPr>
        <p:spPr>
          <a:xfrm>
            <a:off x="4943938" y="30997"/>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0" name="Curved Connector 9"/>
          <p:cNvCxnSpPr>
            <a:stCxn id="9" idx="2"/>
          </p:cNvCxnSpPr>
          <p:nvPr/>
        </p:nvCxnSpPr>
        <p:spPr>
          <a:xfrm rot="16200000" flipH="1">
            <a:off x="6005374" y="35557"/>
            <a:ext cx="228644" cy="95818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2" name="Picture 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9819" y="21992"/>
            <a:ext cx="811269" cy="947157"/>
          </a:xfrm>
          <a:prstGeom prst="rect">
            <a:avLst/>
          </a:prstGeom>
          <a:effectLst>
            <a:outerShdw blurRad="50800" dist="38100" dir="5400000" algn="t" rotWithShape="0">
              <a:prstClr val="black">
                <a:alpha val="40000"/>
              </a:prstClr>
            </a:outerShdw>
          </a:effectLst>
        </p:spPr>
      </p:pic>
      <p:sp>
        <p:nvSpPr>
          <p:cNvPr id="11" name="TextBox 10"/>
          <p:cNvSpPr txBox="1"/>
          <p:nvPr/>
        </p:nvSpPr>
        <p:spPr>
          <a:xfrm>
            <a:off x="-99840" y="620599"/>
            <a:ext cx="7852720" cy="5632311"/>
          </a:xfrm>
          <a:prstGeom prst="rect">
            <a:avLst/>
          </a:prstGeom>
          <a:noFill/>
        </p:spPr>
        <p:txBody>
          <a:bodyPr wrap="square" rtlCol="0">
            <a:spAutoFit/>
          </a:bodyPr>
          <a:lstStyle/>
          <a:p>
            <a:endParaRPr lang="en-GB" dirty="0" smtClean="0">
              <a:latin typeface="Eras Medium ITC" panose="020B0602030504020804" pitchFamily="34" charset="0"/>
            </a:endParaRPr>
          </a:p>
          <a:p>
            <a:pPr marL="285750" indent="-285750">
              <a:buFont typeface="Arial" panose="020B0604020202020204" pitchFamily="34" charset="0"/>
              <a:buChar char="•"/>
            </a:pPr>
            <a:r>
              <a:rPr lang="en-GB" dirty="0" smtClean="0">
                <a:latin typeface="Eras Medium ITC" panose="020B0602030504020804" pitchFamily="34" charset="0"/>
              </a:rPr>
              <a:t>The </a:t>
            </a:r>
            <a:r>
              <a:rPr lang="en-GB" b="1" dirty="0" smtClean="0">
                <a:solidFill>
                  <a:schemeClr val="accent1"/>
                </a:solidFill>
                <a:latin typeface="Eras Medium ITC" panose="020B0602030504020804" pitchFamily="34" charset="0"/>
              </a:rPr>
              <a:t>colour</a:t>
            </a:r>
            <a:r>
              <a:rPr lang="en-GB" dirty="0" smtClean="0">
                <a:solidFill>
                  <a:schemeClr val="accent1"/>
                </a:solidFill>
                <a:latin typeface="Eras Medium ITC" panose="020B0602030504020804" pitchFamily="34" charset="0"/>
              </a:rPr>
              <a:t> </a:t>
            </a:r>
            <a:r>
              <a:rPr lang="en-GB" dirty="0" smtClean="0">
                <a:latin typeface="Eras Medium ITC" panose="020B0602030504020804" pitchFamily="34" charset="0"/>
              </a:rPr>
              <a:t>is dark apart from the colours of the superheroes </a:t>
            </a:r>
            <a:r>
              <a:rPr lang="en-GB" b="1" dirty="0" smtClean="0">
                <a:solidFill>
                  <a:schemeClr val="accent1"/>
                </a:solidFill>
                <a:latin typeface="Eras Medium ITC" panose="020B0602030504020804" pitchFamily="34" charset="0"/>
              </a:rPr>
              <a:t>costumes</a:t>
            </a:r>
            <a:r>
              <a:rPr lang="en-GB" dirty="0" smtClean="0">
                <a:latin typeface="Eras Medium ITC" panose="020B0602030504020804" pitchFamily="34" charset="0"/>
              </a:rPr>
              <a:t> which are all emphasised by being bright compared to the dark background.</a:t>
            </a:r>
          </a:p>
          <a:p>
            <a:pPr marL="285750" indent="-285750">
              <a:buFont typeface="Arial" panose="020B0604020202020204" pitchFamily="34" charset="0"/>
              <a:buChar char="•"/>
            </a:pPr>
            <a:r>
              <a:rPr lang="en-GB" dirty="0" smtClean="0">
                <a:latin typeface="Eras Medium ITC" panose="020B0602030504020804" pitchFamily="34" charset="0"/>
              </a:rPr>
              <a:t>The </a:t>
            </a:r>
            <a:r>
              <a:rPr lang="en-GB" b="1" dirty="0" smtClean="0">
                <a:solidFill>
                  <a:schemeClr val="accent1"/>
                </a:solidFill>
                <a:latin typeface="Eras Medium ITC" panose="020B0602030504020804" pitchFamily="34" charset="0"/>
              </a:rPr>
              <a:t>font</a:t>
            </a:r>
            <a:r>
              <a:rPr lang="en-GB" dirty="0" smtClean="0">
                <a:solidFill>
                  <a:schemeClr val="accent1"/>
                </a:solidFill>
                <a:latin typeface="Eras Medium ITC" panose="020B0602030504020804" pitchFamily="34" charset="0"/>
              </a:rPr>
              <a:t> </a:t>
            </a:r>
            <a:r>
              <a:rPr lang="en-GB" dirty="0" smtClean="0">
                <a:latin typeface="Eras Medium ITC" panose="020B0602030504020804" pitchFamily="34" charset="0"/>
              </a:rPr>
              <a:t>is metallic and silver emphasising the armour, suits and shields. Also the </a:t>
            </a:r>
            <a:r>
              <a:rPr lang="en-GB" b="1" dirty="0" smtClean="0">
                <a:solidFill>
                  <a:schemeClr val="accent1"/>
                </a:solidFill>
                <a:latin typeface="Eras Medium ITC" panose="020B0602030504020804" pitchFamily="34" charset="0"/>
              </a:rPr>
              <a:t>props</a:t>
            </a:r>
            <a:r>
              <a:rPr lang="en-GB" dirty="0" smtClean="0">
                <a:solidFill>
                  <a:schemeClr val="accent1"/>
                </a:solidFill>
                <a:latin typeface="Eras Medium ITC" panose="020B0602030504020804" pitchFamily="34" charset="0"/>
              </a:rPr>
              <a:t> </a:t>
            </a:r>
            <a:r>
              <a:rPr lang="en-GB" dirty="0" smtClean="0">
                <a:latin typeface="Eras Medium ITC" panose="020B0602030504020804" pitchFamily="34" charset="0"/>
              </a:rPr>
              <a:t>behind the titles are in focus then it switches to the titles being in focus meaning that we have our focus on both things.</a:t>
            </a:r>
          </a:p>
          <a:p>
            <a:pPr marL="285750" indent="-285750">
              <a:buFont typeface="Arial" panose="020B0604020202020204" pitchFamily="34" charset="0"/>
              <a:buChar char="•"/>
            </a:pPr>
            <a:r>
              <a:rPr lang="en-GB" dirty="0" smtClean="0">
                <a:latin typeface="Eras Medium ITC" panose="020B0602030504020804" pitchFamily="34" charset="0"/>
              </a:rPr>
              <a:t>The </a:t>
            </a:r>
            <a:r>
              <a:rPr lang="en-GB" b="1" dirty="0" smtClean="0">
                <a:solidFill>
                  <a:schemeClr val="accent1"/>
                </a:solidFill>
                <a:latin typeface="Eras Medium ITC" panose="020B0602030504020804" pitchFamily="34" charset="0"/>
              </a:rPr>
              <a:t>transition</a:t>
            </a:r>
            <a:r>
              <a:rPr lang="en-GB" dirty="0" smtClean="0">
                <a:solidFill>
                  <a:schemeClr val="accent1"/>
                </a:solidFill>
                <a:latin typeface="Eras Medium ITC" panose="020B0602030504020804" pitchFamily="34" charset="0"/>
              </a:rPr>
              <a:t> </a:t>
            </a:r>
            <a:r>
              <a:rPr lang="en-GB" dirty="0" smtClean="0">
                <a:latin typeface="Eras Medium ITC" panose="020B0602030504020804" pitchFamily="34" charset="0"/>
              </a:rPr>
              <a:t>slowly focuses on certain objects that they want to emphasise such as iron mans suit and then it focuses on to the title making sure that both are seen.</a:t>
            </a:r>
          </a:p>
          <a:p>
            <a:pPr marL="285750" indent="-285750">
              <a:buFont typeface="Arial" panose="020B0604020202020204" pitchFamily="34" charset="0"/>
              <a:buChar char="•"/>
            </a:pPr>
            <a:r>
              <a:rPr lang="en-GB" dirty="0" smtClean="0">
                <a:latin typeface="Eras Medium ITC" panose="020B0602030504020804" pitchFamily="34" charset="0"/>
              </a:rPr>
              <a:t>The </a:t>
            </a:r>
            <a:r>
              <a:rPr lang="en-GB" b="1" dirty="0" smtClean="0">
                <a:solidFill>
                  <a:schemeClr val="accent1"/>
                </a:solidFill>
                <a:latin typeface="Eras Medium ITC" panose="020B0602030504020804" pitchFamily="34" charset="0"/>
              </a:rPr>
              <a:t>movement</a:t>
            </a:r>
            <a:r>
              <a:rPr lang="en-GB" dirty="0" smtClean="0">
                <a:solidFill>
                  <a:schemeClr val="accent1"/>
                </a:solidFill>
                <a:latin typeface="Eras Medium ITC" panose="020B0602030504020804" pitchFamily="34" charset="0"/>
              </a:rPr>
              <a:t> </a:t>
            </a:r>
            <a:r>
              <a:rPr lang="en-GB" dirty="0" smtClean="0">
                <a:latin typeface="Eras Medium ITC" panose="020B0602030504020804" pitchFamily="34" charset="0"/>
              </a:rPr>
              <a:t>is continuous and fast giving us an idea of the movement and flow of the film.</a:t>
            </a:r>
          </a:p>
          <a:p>
            <a:pPr marL="285750" indent="-285750">
              <a:buFont typeface="Arial" panose="020B0604020202020204" pitchFamily="34" charset="0"/>
              <a:buChar char="•"/>
            </a:pPr>
            <a:r>
              <a:rPr lang="en-GB" dirty="0" smtClean="0">
                <a:latin typeface="Eras Medium ITC" panose="020B0602030504020804" pitchFamily="34" charset="0"/>
              </a:rPr>
              <a:t>The </a:t>
            </a:r>
            <a:r>
              <a:rPr lang="en-GB" b="1" dirty="0" smtClean="0">
                <a:solidFill>
                  <a:schemeClr val="accent1"/>
                </a:solidFill>
                <a:latin typeface="Eras Medium ITC" panose="020B0602030504020804" pitchFamily="34" charset="0"/>
              </a:rPr>
              <a:t>non</a:t>
            </a:r>
            <a:r>
              <a:rPr lang="en-GB" dirty="0" smtClean="0">
                <a:solidFill>
                  <a:schemeClr val="accent1"/>
                </a:solidFill>
                <a:latin typeface="Eras Medium ITC" panose="020B0602030504020804" pitchFamily="34" charset="0"/>
              </a:rPr>
              <a:t> </a:t>
            </a:r>
            <a:r>
              <a:rPr lang="en-GB" b="1" dirty="0" smtClean="0">
                <a:solidFill>
                  <a:schemeClr val="accent1"/>
                </a:solidFill>
                <a:latin typeface="Eras Medium ITC" panose="020B0602030504020804" pitchFamily="34" charset="0"/>
              </a:rPr>
              <a:t>diegetic</a:t>
            </a:r>
            <a:r>
              <a:rPr lang="en-GB" dirty="0" smtClean="0">
                <a:latin typeface="Eras Medium ITC" panose="020B0602030504020804" pitchFamily="34" charset="0"/>
              </a:rPr>
              <a:t> music starts off slow and begins to build up and then when it gets towards the end it </a:t>
            </a:r>
            <a:r>
              <a:rPr lang="en-GB" b="1" dirty="0" smtClean="0">
                <a:solidFill>
                  <a:schemeClr val="accent1"/>
                </a:solidFill>
                <a:latin typeface="Eras Medium ITC" panose="020B0602030504020804" pitchFamily="34" charset="0"/>
              </a:rPr>
              <a:t>transitions</a:t>
            </a:r>
            <a:r>
              <a:rPr lang="en-GB" dirty="0" smtClean="0">
                <a:solidFill>
                  <a:schemeClr val="accent1"/>
                </a:solidFill>
                <a:latin typeface="Eras Medium ITC" panose="020B0602030504020804" pitchFamily="34" charset="0"/>
              </a:rPr>
              <a:t> </a:t>
            </a:r>
            <a:r>
              <a:rPr lang="en-GB" dirty="0" smtClean="0">
                <a:latin typeface="Eras Medium ITC" panose="020B0602030504020804" pitchFamily="34" charset="0"/>
              </a:rPr>
              <a:t>into the typical heroic music which is also the signature music to the Avengers franchise and is used for every Avengers film.</a:t>
            </a:r>
          </a:p>
          <a:p>
            <a:pPr marL="285750" indent="-285750">
              <a:buFont typeface="Arial" panose="020B0604020202020204" pitchFamily="34" charset="0"/>
              <a:buChar char="•"/>
            </a:pPr>
            <a:r>
              <a:rPr lang="en-GB" dirty="0" smtClean="0">
                <a:latin typeface="Eras Medium ITC" panose="020B0602030504020804" pitchFamily="34" charset="0"/>
              </a:rPr>
              <a:t>The </a:t>
            </a:r>
            <a:r>
              <a:rPr lang="en-GB" b="1" dirty="0" smtClean="0">
                <a:solidFill>
                  <a:schemeClr val="accent1"/>
                </a:solidFill>
                <a:latin typeface="Eras Medium ITC" panose="020B0602030504020804" pitchFamily="34" charset="0"/>
              </a:rPr>
              <a:t>titles</a:t>
            </a:r>
            <a:r>
              <a:rPr lang="en-GB" dirty="0" smtClean="0">
                <a:solidFill>
                  <a:schemeClr val="accent1"/>
                </a:solidFill>
                <a:latin typeface="Eras Medium ITC" panose="020B0602030504020804" pitchFamily="34" charset="0"/>
              </a:rPr>
              <a:t> </a:t>
            </a:r>
            <a:r>
              <a:rPr lang="en-GB" dirty="0" smtClean="0">
                <a:latin typeface="Eras Medium ITC" panose="020B0602030504020804" pitchFamily="34" charset="0"/>
              </a:rPr>
              <a:t>are </a:t>
            </a:r>
            <a:r>
              <a:rPr lang="en-GB" b="1" dirty="0" smtClean="0">
                <a:solidFill>
                  <a:schemeClr val="accent1"/>
                </a:solidFill>
                <a:latin typeface="Eras Medium ITC" panose="020B0602030504020804" pitchFamily="34" charset="0"/>
              </a:rPr>
              <a:t>positioned</a:t>
            </a:r>
            <a:r>
              <a:rPr lang="en-GB" dirty="0" smtClean="0">
                <a:solidFill>
                  <a:schemeClr val="accent1"/>
                </a:solidFill>
                <a:latin typeface="Eras Medium ITC" panose="020B0602030504020804" pitchFamily="34" charset="0"/>
              </a:rPr>
              <a:t> </a:t>
            </a:r>
            <a:r>
              <a:rPr lang="en-GB" dirty="0" smtClean="0">
                <a:latin typeface="Eras Medium ITC" panose="020B0602030504020804" pitchFamily="34" charset="0"/>
              </a:rPr>
              <a:t>next to the object that matches the actors character’s object which could be an idea for my opening sequence.</a:t>
            </a:r>
          </a:p>
          <a:p>
            <a:pPr marL="285750" indent="-285750">
              <a:buFont typeface="Arial" panose="020B0604020202020204" pitchFamily="34" charset="0"/>
              <a:buChar char="•"/>
            </a:pPr>
            <a:r>
              <a:rPr lang="en-GB" b="1" dirty="0">
                <a:latin typeface="Eras Medium ITC" panose="020B0602030504020804" pitchFamily="34" charset="0"/>
              </a:rPr>
              <a:t> </a:t>
            </a:r>
            <a:r>
              <a:rPr lang="en-GB" b="1" dirty="0" smtClean="0">
                <a:solidFill>
                  <a:schemeClr val="accent1"/>
                </a:solidFill>
                <a:latin typeface="Eras Medium ITC" panose="020B0602030504020804" pitchFamily="34" charset="0"/>
              </a:rPr>
              <a:t>Special</a:t>
            </a:r>
            <a:r>
              <a:rPr lang="en-GB" dirty="0" smtClean="0">
                <a:solidFill>
                  <a:schemeClr val="accent1"/>
                </a:solidFill>
                <a:latin typeface="Eras Medium ITC" panose="020B0602030504020804" pitchFamily="34" charset="0"/>
              </a:rPr>
              <a:t> </a:t>
            </a:r>
            <a:r>
              <a:rPr lang="en-GB" b="1" dirty="0" smtClean="0">
                <a:solidFill>
                  <a:schemeClr val="accent1"/>
                </a:solidFill>
                <a:latin typeface="Eras Medium ITC" panose="020B0602030504020804" pitchFamily="34" charset="0"/>
              </a:rPr>
              <a:t>effects</a:t>
            </a:r>
            <a:r>
              <a:rPr lang="en-GB" dirty="0" smtClean="0">
                <a:solidFill>
                  <a:schemeClr val="accent1"/>
                </a:solidFill>
                <a:latin typeface="Eras Medium ITC" panose="020B0602030504020804" pitchFamily="34" charset="0"/>
              </a:rPr>
              <a:t> </a:t>
            </a:r>
            <a:r>
              <a:rPr lang="en-GB" dirty="0" smtClean="0">
                <a:latin typeface="Eras Medium ITC" panose="020B0602030504020804" pitchFamily="34" charset="0"/>
              </a:rPr>
              <a:t>are used to create a 3D effect with the titles making it look visually appealing and also making it look like it is in the film.</a:t>
            </a:r>
            <a:endParaRPr lang="en-GB" dirty="0">
              <a:latin typeface="Eras Medium ITC" panose="020B0602030504020804" pitchFamily="34" charset="0"/>
            </a:endParaRPr>
          </a:p>
        </p:txBody>
      </p:sp>
      <p:pic>
        <p:nvPicPr>
          <p:cNvPr id="3" name="Picture 2"/>
          <p:cNvPicPr>
            <a:picLocks noChangeAspect="1"/>
          </p:cNvPicPr>
          <p:nvPr/>
        </p:nvPicPr>
        <p:blipFill>
          <a:blip r:embed="rId4"/>
          <a:stretch>
            <a:fillRect/>
          </a:stretch>
        </p:blipFill>
        <p:spPr>
          <a:xfrm>
            <a:off x="7910818" y="-389"/>
            <a:ext cx="4281182" cy="6339729"/>
          </a:xfrm>
          <a:prstGeom prst="rect">
            <a:avLst/>
          </a:prstGeom>
        </p:spPr>
      </p:pic>
    </p:spTree>
    <p:extLst>
      <p:ext uri="{BB962C8B-B14F-4D97-AF65-F5344CB8AC3E}">
        <p14:creationId xmlns:p14="http://schemas.microsoft.com/office/powerpoint/2010/main" val="54236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9177" y="1692876"/>
            <a:ext cx="10195581" cy="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2675" y="282038"/>
            <a:ext cx="5847183" cy="902043"/>
          </a:xfrm>
        </p:spPr>
        <p:txBody>
          <a:bodyPr>
            <a:normAutofit fontScale="90000"/>
          </a:bodyPr>
          <a:lstStyle/>
          <a:p>
            <a:r>
              <a:rPr lang="en-GB" dirty="0" smtClean="0">
                <a:solidFill>
                  <a:schemeClr val="tx1"/>
                </a:solidFill>
                <a:latin typeface="Eras Bold ITC" panose="020B0907030504020204" pitchFamily="34" charset="0"/>
                <a:cs typeface="Arial" panose="020B0604020202020204" pitchFamily="34" charset="0"/>
              </a:rPr>
              <a:t>Mission Impossible: Ghost Protocol</a:t>
            </a:r>
            <a:endParaRPr lang="en-GB" dirty="0">
              <a:solidFill>
                <a:schemeClr val="tx1"/>
              </a:solidFill>
              <a:latin typeface="Eras Bold ITC" panose="020B0907030504020204" pitchFamily="34" charset="0"/>
              <a:cs typeface="Arial" panose="020B0604020202020204" pitchFamily="34" charset="0"/>
            </a:endParaRPr>
          </a:p>
        </p:txBody>
      </p:sp>
      <p:sp>
        <p:nvSpPr>
          <p:cNvPr id="6" name="Title 1"/>
          <p:cNvSpPr txBox="1">
            <a:spLocks/>
          </p:cNvSpPr>
          <p:nvPr/>
        </p:nvSpPr>
        <p:spPr>
          <a:xfrm>
            <a:off x="0" y="794950"/>
            <a:ext cx="7772400" cy="41601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685800" indent="-685800">
              <a:buFont typeface="Arial" panose="020B0604020202020204" pitchFamily="34" charset="0"/>
              <a:buChar char="•"/>
            </a:pPr>
            <a:endParaRPr lang="en-GB" dirty="0">
              <a:latin typeface="Eras Light ITC" panose="020B0402030504020804" pitchFamily="34" charset="0"/>
              <a:cs typeface="Arial" panose="020B0604020202020204" pitchFamily="34" charset="0"/>
            </a:endParaRPr>
          </a:p>
        </p:txBody>
      </p:sp>
      <p:grpSp>
        <p:nvGrpSpPr>
          <p:cNvPr id="21" name="Group 20"/>
          <p:cNvGrpSpPr/>
          <p:nvPr/>
        </p:nvGrpSpPr>
        <p:grpSpPr>
          <a:xfrm>
            <a:off x="6617761" y="0"/>
            <a:ext cx="1255367" cy="1394848"/>
            <a:chOff x="6837317" y="48933"/>
            <a:chExt cx="1035827" cy="1340482"/>
          </a:xfrm>
          <a:solidFill>
            <a:schemeClr val="bg1"/>
          </a:solidFill>
        </p:grpSpPr>
        <p:pic>
          <p:nvPicPr>
            <p:cNvPr id="13" name="Picture 12">
              <a:hlinkClick r:id="rId2"/>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0706" y1="70636" x2="38353" y2="70273"/>
                          <a14:foregroundMark x1="54000" y1="71273" x2="65882" y2="69545"/>
                          <a14:foregroundMark x1="68235" y1="68818" x2="70941" y2="69545"/>
                          <a14:foregroundMark x1="95529" y1="636" x2="4706" y2="1000"/>
                          <a14:backgroundMark x1="42235" y1="63818" x2="42235" y2="32091"/>
                          <a14:backgroundMark x1="59059" y1="47909" x2="73765" y2="59273"/>
                          <a14:backgroundMark x1="47765" y1="7000" x2="48471" y2="33273"/>
                          <a14:backgroundMark x1="40118" y1="28364" x2="40118" y2="33273"/>
                          <a14:backgroundMark x1="83647" y1="16091" x2="8000" y2="7727"/>
                          <a14:backgroundMark x1="4471" y1="4727" x2="10706" y2="77727"/>
                          <a14:backgroundMark x1="19647" y1="37182" x2="93059" y2="27455"/>
                          <a14:backgroundMark x1="89765" y1="7000" x2="28941" y2="5909"/>
                          <a14:backgroundMark x1="35765" y1="46636" x2="87059" y2="45545"/>
                          <a14:backgroundMark x1="42941" y1="62091" x2="98353" y2="58182"/>
                          <a14:backgroundMark x1="90000" y1="56909" x2="88000" y2="98000"/>
                          <a14:backgroundMark x1="92588" y1="91909" x2="11176" y2="92455"/>
                          <a14:backgroundMark x1="13294" y1="71182" x2="40588" y2="88727"/>
                          <a14:backgroundMark x1="81765" y1="76091" x2="23647" y2="77545"/>
                          <a14:backgroundMark x1="33059" y1="71818" x2="33059" y2="71818"/>
                        </a14:backgroundRemoval>
                      </a14:imgEffect>
                    </a14:imgLayer>
                  </a14:imgProps>
                </a:ext>
                <a:ext uri="{28A0092B-C50C-407E-A947-70E740481C1C}">
                  <a14:useLocalDpi xmlns:a14="http://schemas.microsoft.com/office/drawing/2010/main" val="0"/>
                </a:ext>
              </a:extLst>
            </a:blip>
            <a:stretch>
              <a:fillRect/>
            </a:stretch>
          </p:blipFill>
          <p:spPr>
            <a:xfrm>
              <a:off x="6837317" y="48933"/>
              <a:ext cx="1035827" cy="1340482"/>
            </a:xfrm>
            <a:prstGeom prst="rect">
              <a:avLst/>
            </a:prstGeom>
            <a:grpFill/>
          </p:spPr>
        </p:pic>
        <p:cxnSp>
          <p:nvCxnSpPr>
            <p:cNvPr id="19" name="Straight Connector 18">
              <a:hlinkClick r:id="rId2"/>
            </p:cNvPr>
            <p:cNvCxnSpPr>
              <a:stCxn id="13" idx="0"/>
            </p:cNvCxnSpPr>
            <p:nvPr/>
          </p:nvCxnSpPr>
          <p:spPr>
            <a:xfrm flipH="1">
              <a:off x="7258050" y="48933"/>
              <a:ext cx="97181" cy="95402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0160" y="1002955"/>
            <a:ext cx="7852720"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Eras Medium ITC" panose="020B0602030504020804" pitchFamily="34" charset="0"/>
            </a:endParaRPr>
          </a:p>
        </p:txBody>
      </p:sp>
      <p:sp>
        <p:nvSpPr>
          <p:cNvPr id="26" name="Rectangle 25"/>
          <p:cNvSpPr/>
          <p:nvPr/>
        </p:nvSpPr>
        <p:spPr>
          <a:xfrm>
            <a:off x="6617747" y="1162029"/>
            <a:ext cx="1295557" cy="238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16200000">
            <a:off x="7137992" y="543928"/>
            <a:ext cx="1295557" cy="238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rot="16200000">
            <a:off x="5930853" y="543928"/>
            <a:ext cx="1295557" cy="238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326426" y="65160"/>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a:stCxn id="9" idx="2"/>
            <a:endCxn id="13" idx="1"/>
          </p:cNvCxnSpPr>
          <p:nvPr/>
        </p:nvCxnSpPr>
        <p:spPr>
          <a:xfrm rot="16200000" flipH="1">
            <a:off x="6188960" y="268623"/>
            <a:ext cx="262932" cy="594670"/>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100728" y="794950"/>
            <a:ext cx="7852720" cy="5489195"/>
          </a:xfrm>
          <a:prstGeom prst="rect">
            <a:avLst/>
          </a:prstGeom>
          <a:noFill/>
        </p:spPr>
        <p:txBody>
          <a:bodyPr wrap="square" rtlCol="0">
            <a:spAutoFit/>
          </a:bodyPr>
          <a:lstStyle/>
          <a:p>
            <a:pPr marL="285750" indent="-285750">
              <a:buFont typeface="Arial" panose="020B0604020202020204" pitchFamily="34" charset="0"/>
              <a:buChar char="•"/>
            </a:pPr>
            <a:endParaRPr lang="en-GB" sz="1670" dirty="0" smtClean="0">
              <a:latin typeface="Eras Medium ITC" panose="020B0602030504020804" pitchFamily="34" charset="0"/>
            </a:endParaRPr>
          </a:p>
          <a:p>
            <a:pPr marL="285750" indent="-285750">
              <a:buFont typeface="Arial" panose="020B0604020202020204" pitchFamily="34" charset="0"/>
              <a:buChar char="•"/>
            </a:pPr>
            <a:r>
              <a:rPr lang="en-GB" sz="1670" dirty="0" smtClean="0">
                <a:latin typeface="Eras Medium ITC" panose="020B0602030504020804" pitchFamily="34" charset="0"/>
              </a:rPr>
              <a:t>The </a:t>
            </a:r>
            <a:r>
              <a:rPr lang="en-GB" sz="1670" b="1" dirty="0" smtClean="0">
                <a:solidFill>
                  <a:srgbClr val="D2A000"/>
                </a:solidFill>
                <a:latin typeface="Eras Medium ITC" panose="020B0602030504020804" pitchFamily="34" charset="0"/>
              </a:rPr>
              <a:t>colour</a:t>
            </a:r>
            <a:r>
              <a:rPr lang="en-GB" sz="1670" dirty="0" smtClean="0">
                <a:solidFill>
                  <a:srgbClr val="D2A000"/>
                </a:solidFill>
                <a:latin typeface="Eras Medium ITC" panose="020B0602030504020804" pitchFamily="34" charset="0"/>
              </a:rPr>
              <a:t> </a:t>
            </a:r>
            <a:r>
              <a:rPr lang="en-GB" sz="1670" dirty="0" smtClean="0">
                <a:latin typeface="Eras Medium ITC" panose="020B0602030504020804" pitchFamily="34" charset="0"/>
              </a:rPr>
              <a:t>is dark mostly and is lit up by the fuse going through showing how it makes things less dull as it comes through possibly representing the main protagonist.</a:t>
            </a:r>
          </a:p>
          <a:p>
            <a:pPr marL="285750" indent="-285750">
              <a:buFont typeface="Arial" panose="020B0604020202020204" pitchFamily="34" charset="0"/>
              <a:buChar char="•"/>
            </a:pPr>
            <a:r>
              <a:rPr lang="en-GB" sz="1670" dirty="0" smtClean="0">
                <a:latin typeface="Eras Medium ITC" panose="020B0602030504020804" pitchFamily="34" charset="0"/>
              </a:rPr>
              <a:t>The </a:t>
            </a:r>
            <a:r>
              <a:rPr lang="en-GB" sz="1670" b="1" dirty="0" smtClean="0">
                <a:solidFill>
                  <a:srgbClr val="D2A000"/>
                </a:solidFill>
                <a:latin typeface="Eras Medium ITC" panose="020B0602030504020804" pitchFamily="34" charset="0"/>
              </a:rPr>
              <a:t>font</a:t>
            </a:r>
            <a:r>
              <a:rPr lang="en-GB" sz="1670" dirty="0" smtClean="0">
                <a:latin typeface="Eras Medium ITC" panose="020B0602030504020804" pitchFamily="34" charset="0"/>
              </a:rPr>
              <a:t>, when displaying the title ‘Mission </a:t>
            </a:r>
            <a:r>
              <a:rPr lang="en-GB" sz="1670" dirty="0">
                <a:latin typeface="Eras Medium ITC" panose="020B0602030504020804" pitchFamily="34" charset="0"/>
              </a:rPr>
              <a:t>I</a:t>
            </a:r>
            <a:r>
              <a:rPr lang="en-GB" sz="1670" dirty="0" smtClean="0">
                <a:latin typeface="Eras Medium ITC" panose="020B0602030504020804" pitchFamily="34" charset="0"/>
              </a:rPr>
              <a:t>mpossible’ has a </a:t>
            </a:r>
            <a:r>
              <a:rPr lang="en-GB" sz="1670" b="1" dirty="0" smtClean="0">
                <a:solidFill>
                  <a:srgbClr val="D2A000"/>
                </a:solidFill>
                <a:latin typeface="Eras Medium ITC" panose="020B0602030504020804" pitchFamily="34" charset="0"/>
              </a:rPr>
              <a:t>glow</a:t>
            </a:r>
            <a:r>
              <a:rPr lang="en-GB" sz="1670" dirty="0" smtClean="0">
                <a:solidFill>
                  <a:srgbClr val="D2A000"/>
                </a:solidFill>
                <a:latin typeface="Eras Medium ITC" panose="020B0602030504020804" pitchFamily="34" charset="0"/>
              </a:rPr>
              <a:t> </a:t>
            </a:r>
            <a:r>
              <a:rPr lang="en-GB" sz="1670" dirty="0" smtClean="0">
                <a:latin typeface="Eras Medium ITC" panose="020B0602030504020804" pitchFamily="34" charset="0"/>
              </a:rPr>
              <a:t>in the </a:t>
            </a:r>
            <a:r>
              <a:rPr lang="en-GB" sz="1670" b="1" dirty="0" smtClean="0">
                <a:solidFill>
                  <a:srgbClr val="D2A000"/>
                </a:solidFill>
                <a:latin typeface="Eras Medium ITC" panose="020B0602030504020804" pitchFamily="34" charset="0"/>
              </a:rPr>
              <a:t>style</a:t>
            </a:r>
            <a:r>
              <a:rPr lang="en-GB" sz="1670" dirty="0" smtClean="0">
                <a:solidFill>
                  <a:srgbClr val="D2A000"/>
                </a:solidFill>
                <a:latin typeface="Eras Medium ITC" panose="020B0602030504020804" pitchFamily="34" charset="0"/>
              </a:rPr>
              <a:t> </a:t>
            </a:r>
            <a:r>
              <a:rPr lang="en-GB" sz="1670" dirty="0" smtClean="0">
                <a:latin typeface="Eras Medium ITC" panose="020B0602030504020804" pitchFamily="34" charset="0"/>
              </a:rPr>
              <a:t>of a fuse then ‘Ghost Protocol’ has a ghostly outer effect ton it. </a:t>
            </a:r>
          </a:p>
          <a:p>
            <a:pPr marL="285750" indent="-285750">
              <a:buFont typeface="Arial" panose="020B0604020202020204" pitchFamily="34" charset="0"/>
              <a:buChar char="•"/>
            </a:pPr>
            <a:r>
              <a:rPr lang="en-GB" sz="1670" dirty="0" smtClean="0">
                <a:latin typeface="Eras Medium ITC" panose="020B0602030504020804" pitchFamily="34" charset="0"/>
              </a:rPr>
              <a:t>The style is </a:t>
            </a:r>
            <a:r>
              <a:rPr lang="en-GB" sz="1670" b="1" dirty="0" smtClean="0">
                <a:solidFill>
                  <a:srgbClr val="D2A000"/>
                </a:solidFill>
                <a:latin typeface="Eras Medium ITC" panose="020B0602030504020804" pitchFamily="34" charset="0"/>
              </a:rPr>
              <a:t>fast</a:t>
            </a:r>
            <a:r>
              <a:rPr lang="en-GB" sz="1670" b="1" dirty="0" smtClean="0">
                <a:solidFill>
                  <a:srgbClr val="FFC000"/>
                </a:solidFill>
                <a:latin typeface="Eras Medium ITC" panose="020B0602030504020804" pitchFamily="34" charset="0"/>
              </a:rPr>
              <a:t> </a:t>
            </a:r>
            <a:r>
              <a:rPr lang="en-GB" sz="1670" b="1" dirty="0" smtClean="0">
                <a:solidFill>
                  <a:srgbClr val="D2A000"/>
                </a:solidFill>
                <a:latin typeface="Eras Medium ITC" panose="020B0602030504020804" pitchFamily="34" charset="0"/>
              </a:rPr>
              <a:t>paced</a:t>
            </a:r>
            <a:r>
              <a:rPr lang="en-GB" sz="1670" b="1" dirty="0" smtClean="0">
                <a:solidFill>
                  <a:srgbClr val="FFC000"/>
                </a:solidFill>
                <a:latin typeface="Eras Medium ITC" panose="020B0602030504020804" pitchFamily="34" charset="0"/>
              </a:rPr>
              <a:t> </a:t>
            </a:r>
            <a:r>
              <a:rPr lang="en-GB" sz="1670" dirty="0" smtClean="0">
                <a:latin typeface="Eras Medium ITC" panose="020B0602030504020804" pitchFamily="34" charset="0"/>
              </a:rPr>
              <a:t>and shows a lot of action throughout the journey it goes on representing the locations and sequences that would happen in the film.</a:t>
            </a:r>
          </a:p>
          <a:p>
            <a:pPr marL="285750" indent="-285750">
              <a:buFont typeface="Arial" panose="020B0604020202020204" pitchFamily="34" charset="0"/>
              <a:buChar char="•"/>
            </a:pPr>
            <a:r>
              <a:rPr lang="en-GB" sz="1670" dirty="0" smtClean="0">
                <a:latin typeface="Eras Medium ITC" panose="020B0602030504020804" pitchFamily="34" charset="0"/>
              </a:rPr>
              <a:t>The </a:t>
            </a:r>
            <a:r>
              <a:rPr lang="en-GB" sz="1670" b="1" dirty="0" smtClean="0">
                <a:solidFill>
                  <a:srgbClr val="D2A000"/>
                </a:solidFill>
                <a:latin typeface="Eras Medium ITC" panose="020B0602030504020804" pitchFamily="34" charset="0"/>
              </a:rPr>
              <a:t>transition</a:t>
            </a:r>
            <a:r>
              <a:rPr lang="en-GB" sz="1670" dirty="0" smtClean="0">
                <a:solidFill>
                  <a:srgbClr val="D2A000"/>
                </a:solidFill>
                <a:latin typeface="Eras Medium ITC" panose="020B0602030504020804" pitchFamily="34" charset="0"/>
              </a:rPr>
              <a:t> </a:t>
            </a:r>
            <a:r>
              <a:rPr lang="en-GB" sz="1670" dirty="0" smtClean="0">
                <a:latin typeface="Eras Medium ITC" panose="020B0602030504020804" pitchFamily="34" charset="0"/>
              </a:rPr>
              <a:t>is following the fuse all the way through different </a:t>
            </a:r>
            <a:r>
              <a:rPr lang="en-GB" sz="1670" b="1" dirty="0" smtClean="0">
                <a:solidFill>
                  <a:srgbClr val="D2A000"/>
                </a:solidFill>
                <a:latin typeface="Eras Medium ITC" panose="020B0602030504020804" pitchFamily="34" charset="0"/>
              </a:rPr>
              <a:t>locations</a:t>
            </a:r>
            <a:r>
              <a:rPr lang="en-GB" sz="1670" dirty="0" smtClean="0">
                <a:solidFill>
                  <a:srgbClr val="D2A000"/>
                </a:solidFill>
                <a:latin typeface="Eras Medium ITC" panose="020B0602030504020804" pitchFamily="34" charset="0"/>
              </a:rPr>
              <a:t> </a:t>
            </a:r>
            <a:r>
              <a:rPr lang="en-GB" sz="1670" dirty="0" smtClean="0">
                <a:latin typeface="Eras Medium ITC" panose="020B0602030504020804" pitchFamily="34" charset="0"/>
              </a:rPr>
              <a:t>which is a good way of showing the overall possible plot of the film without people realising.</a:t>
            </a:r>
          </a:p>
          <a:p>
            <a:pPr marL="285750" indent="-285750">
              <a:buFont typeface="Arial" panose="020B0604020202020204" pitchFamily="34" charset="0"/>
              <a:buChar char="•"/>
            </a:pPr>
            <a:r>
              <a:rPr lang="en-GB" sz="1670" dirty="0" smtClean="0">
                <a:latin typeface="Eras Medium ITC" panose="020B0602030504020804" pitchFamily="34" charset="0"/>
              </a:rPr>
              <a:t>The </a:t>
            </a:r>
            <a:r>
              <a:rPr lang="en-GB" sz="1670" b="1" dirty="0" smtClean="0">
                <a:solidFill>
                  <a:srgbClr val="D2A000"/>
                </a:solidFill>
                <a:latin typeface="Eras Medium ITC" panose="020B0602030504020804" pitchFamily="34" charset="0"/>
              </a:rPr>
              <a:t>special</a:t>
            </a:r>
            <a:r>
              <a:rPr lang="en-GB" sz="1670" b="1" dirty="0" smtClean="0">
                <a:solidFill>
                  <a:srgbClr val="FFC000"/>
                </a:solidFill>
                <a:latin typeface="Eras Medium ITC" panose="020B0602030504020804" pitchFamily="34" charset="0"/>
              </a:rPr>
              <a:t> </a:t>
            </a:r>
            <a:r>
              <a:rPr lang="en-GB" sz="1670" b="1" dirty="0" smtClean="0">
                <a:solidFill>
                  <a:srgbClr val="D2A000"/>
                </a:solidFill>
                <a:latin typeface="Eras Medium ITC" panose="020B0602030504020804" pitchFamily="34" charset="0"/>
              </a:rPr>
              <a:t>effects</a:t>
            </a:r>
            <a:r>
              <a:rPr lang="en-GB" sz="1670" b="1" dirty="0" smtClean="0">
                <a:solidFill>
                  <a:srgbClr val="FFC000"/>
                </a:solidFill>
                <a:latin typeface="Eras Medium ITC" panose="020B0602030504020804" pitchFamily="34" charset="0"/>
              </a:rPr>
              <a:t> </a:t>
            </a:r>
            <a:r>
              <a:rPr lang="en-GB" sz="1670" dirty="0" smtClean="0">
                <a:latin typeface="Eras Medium ITC" panose="020B0602030504020804" pitchFamily="34" charset="0"/>
              </a:rPr>
              <a:t>used were on most things including the fuse, as it would be hard for them to actually do that.</a:t>
            </a:r>
          </a:p>
          <a:p>
            <a:pPr marL="285750" indent="-285750">
              <a:buFont typeface="Arial" panose="020B0604020202020204" pitchFamily="34" charset="0"/>
              <a:buChar char="•"/>
            </a:pPr>
            <a:r>
              <a:rPr lang="en-GB" sz="1670" dirty="0" smtClean="0">
                <a:latin typeface="Eras Medium ITC" panose="020B0602030504020804" pitchFamily="34" charset="0"/>
              </a:rPr>
              <a:t>The </a:t>
            </a:r>
            <a:r>
              <a:rPr lang="en-GB" sz="1670" b="1" dirty="0" smtClean="0">
                <a:solidFill>
                  <a:srgbClr val="D2A000"/>
                </a:solidFill>
                <a:latin typeface="Eras Medium ITC" panose="020B0602030504020804" pitchFamily="34" charset="0"/>
              </a:rPr>
              <a:t>non</a:t>
            </a:r>
            <a:r>
              <a:rPr lang="en-GB" sz="1670" b="1" dirty="0" smtClean="0">
                <a:solidFill>
                  <a:srgbClr val="FFC000"/>
                </a:solidFill>
                <a:latin typeface="Eras Medium ITC" panose="020B0602030504020804" pitchFamily="34" charset="0"/>
              </a:rPr>
              <a:t> </a:t>
            </a:r>
            <a:r>
              <a:rPr lang="en-GB" sz="1670" b="1" dirty="0" smtClean="0">
                <a:solidFill>
                  <a:srgbClr val="D2A000"/>
                </a:solidFill>
                <a:latin typeface="Eras Medium ITC" panose="020B0602030504020804" pitchFamily="34" charset="0"/>
              </a:rPr>
              <a:t>diegetic</a:t>
            </a:r>
            <a:r>
              <a:rPr lang="en-GB" sz="1670" b="1" dirty="0" smtClean="0">
                <a:solidFill>
                  <a:srgbClr val="FFC000"/>
                </a:solidFill>
                <a:latin typeface="Eras Medium ITC" panose="020B0602030504020804" pitchFamily="34" charset="0"/>
              </a:rPr>
              <a:t> </a:t>
            </a:r>
            <a:r>
              <a:rPr lang="en-GB" sz="1670" dirty="0" smtClean="0">
                <a:latin typeface="Eras Medium ITC" panose="020B0602030504020804" pitchFamily="34" charset="0"/>
              </a:rPr>
              <a:t>music is tense and follows </a:t>
            </a:r>
            <a:r>
              <a:rPr lang="en-GB" sz="1670" dirty="0" err="1" smtClean="0">
                <a:latin typeface="Eras Medium ITC" panose="020B0602030504020804" pitchFamily="34" charset="0"/>
              </a:rPr>
              <a:t>thestyle</a:t>
            </a:r>
            <a:r>
              <a:rPr lang="en-GB" sz="1670" dirty="0" smtClean="0">
                <a:latin typeface="Eras Medium ITC" panose="020B0602030504020804" pitchFamily="34" charset="0"/>
              </a:rPr>
              <a:t> of all the other mission impossible so therefore they have become a recognised franchise just from their soundtrack and music throughout all of their films</a:t>
            </a:r>
          </a:p>
          <a:p>
            <a:pPr marL="285750" indent="-285750">
              <a:buFont typeface="Arial" panose="020B0604020202020204" pitchFamily="34" charset="0"/>
              <a:buChar char="•"/>
            </a:pPr>
            <a:r>
              <a:rPr lang="en-GB" sz="1670" dirty="0" smtClean="0">
                <a:latin typeface="Eras Medium ITC" panose="020B0602030504020804" pitchFamily="34" charset="0"/>
              </a:rPr>
              <a:t>There is </a:t>
            </a:r>
            <a:r>
              <a:rPr lang="en-GB" sz="1670" b="1" dirty="0" smtClean="0">
                <a:solidFill>
                  <a:srgbClr val="D2A000"/>
                </a:solidFill>
                <a:latin typeface="Eras Medium ITC" panose="020B0602030504020804" pitchFamily="34" charset="0"/>
              </a:rPr>
              <a:t>mise</a:t>
            </a:r>
            <a:r>
              <a:rPr lang="en-GB" sz="1670" b="1" dirty="0" smtClean="0">
                <a:solidFill>
                  <a:srgbClr val="FFC000"/>
                </a:solidFill>
                <a:latin typeface="Eras Medium ITC" panose="020B0602030504020804" pitchFamily="34" charset="0"/>
              </a:rPr>
              <a:t> </a:t>
            </a:r>
            <a:r>
              <a:rPr lang="en-GB" sz="1670" b="1" dirty="0" smtClean="0">
                <a:solidFill>
                  <a:srgbClr val="D2A000"/>
                </a:solidFill>
                <a:latin typeface="Eras Medium ITC" panose="020B0602030504020804" pitchFamily="34" charset="0"/>
              </a:rPr>
              <a:t>en</a:t>
            </a:r>
            <a:r>
              <a:rPr lang="en-GB" sz="1670" b="1" dirty="0" smtClean="0">
                <a:solidFill>
                  <a:srgbClr val="FFC000"/>
                </a:solidFill>
                <a:latin typeface="Eras Medium ITC" panose="020B0602030504020804" pitchFamily="34" charset="0"/>
              </a:rPr>
              <a:t> </a:t>
            </a:r>
            <a:r>
              <a:rPr lang="en-GB" sz="1670" b="1" dirty="0" smtClean="0">
                <a:solidFill>
                  <a:srgbClr val="D2A000"/>
                </a:solidFill>
                <a:latin typeface="Eras Medium ITC" panose="020B0602030504020804" pitchFamily="34" charset="0"/>
              </a:rPr>
              <a:t>scene</a:t>
            </a:r>
            <a:r>
              <a:rPr lang="en-GB" sz="1670" b="1" dirty="0" smtClean="0">
                <a:solidFill>
                  <a:srgbClr val="FFC000"/>
                </a:solidFill>
                <a:latin typeface="Eras Medium ITC" panose="020B0602030504020804" pitchFamily="34" charset="0"/>
              </a:rPr>
              <a:t> </a:t>
            </a:r>
            <a:r>
              <a:rPr lang="en-GB" sz="1670" dirty="0" smtClean="0">
                <a:latin typeface="Eras Medium ITC" panose="020B0602030504020804" pitchFamily="34" charset="0"/>
              </a:rPr>
              <a:t>used so that they use a lot of guns for </a:t>
            </a:r>
            <a:r>
              <a:rPr lang="en-GB" sz="1670" b="1" dirty="0" smtClean="0">
                <a:solidFill>
                  <a:srgbClr val="D2A000"/>
                </a:solidFill>
                <a:latin typeface="Eras Medium ITC" panose="020B0602030504020804" pitchFamily="34" charset="0"/>
              </a:rPr>
              <a:t>props</a:t>
            </a:r>
            <a:r>
              <a:rPr lang="en-GB" sz="1670" dirty="0" smtClean="0">
                <a:solidFill>
                  <a:srgbClr val="D2A000"/>
                </a:solidFill>
                <a:latin typeface="Eras Medium ITC" panose="020B0602030504020804" pitchFamily="34" charset="0"/>
              </a:rPr>
              <a:t> </a:t>
            </a:r>
            <a:r>
              <a:rPr lang="en-GB" sz="1670" dirty="0" smtClean="0">
                <a:latin typeface="Eras Medium ITC" panose="020B0602030504020804" pitchFamily="34" charset="0"/>
              </a:rPr>
              <a:t>which shows that is an action genre as it will involve guns and violence. Also the </a:t>
            </a:r>
            <a:r>
              <a:rPr lang="en-GB" sz="1670" b="1" dirty="0" smtClean="0">
                <a:solidFill>
                  <a:srgbClr val="D2A000"/>
                </a:solidFill>
                <a:latin typeface="Eras Medium ITC" panose="020B0602030504020804" pitchFamily="34" charset="0"/>
              </a:rPr>
              <a:t>costume</a:t>
            </a:r>
            <a:r>
              <a:rPr lang="en-GB" sz="1670" dirty="0" smtClean="0">
                <a:solidFill>
                  <a:srgbClr val="D2A000"/>
                </a:solidFill>
                <a:latin typeface="Eras Medium ITC" panose="020B0602030504020804" pitchFamily="34" charset="0"/>
              </a:rPr>
              <a:t> </a:t>
            </a:r>
            <a:r>
              <a:rPr lang="en-GB" sz="1670" dirty="0" smtClean="0">
                <a:latin typeface="Eras Medium ITC" panose="020B0602030504020804" pitchFamily="34" charset="0"/>
              </a:rPr>
              <a:t>used for the main character is a vest top to show his body and face clearly as he is the main protagonist meaning he would stereotypically be a white good looking athletic male which he is.</a:t>
            </a:r>
            <a:endParaRPr lang="en-GB" sz="1670" dirty="0">
              <a:latin typeface="Eras Medium ITC" panose="020B0602030504020804" pitchFamily="34" charset="0"/>
            </a:endParaRPr>
          </a:p>
        </p:txBody>
      </p:sp>
      <p:pic>
        <p:nvPicPr>
          <p:cNvPr id="1026" name="Picture 2" descr="http://www.zekefilm.org/wp-content/uploads/2015/07/mission-impossible-ghost-protocol-po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3304" y="0"/>
            <a:ext cx="4278695" cy="633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279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9177" y="1692876"/>
            <a:ext cx="10195581" cy="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stretch>
            <a:fillRect/>
          </a:stretch>
        </p:blipFill>
        <p:spPr>
          <a:xfrm>
            <a:off x="7913356" y="-1"/>
            <a:ext cx="4278643" cy="6333689"/>
          </a:xfrm>
          <a:prstGeom prst="rect">
            <a:avLst/>
          </a:prstGeom>
        </p:spPr>
      </p:pic>
      <p:sp>
        <p:nvSpPr>
          <p:cNvPr id="4" name="Title 1"/>
          <p:cNvSpPr>
            <a:spLocks noGrp="1"/>
          </p:cNvSpPr>
          <p:nvPr>
            <p:ph type="title"/>
          </p:nvPr>
        </p:nvSpPr>
        <p:spPr>
          <a:xfrm>
            <a:off x="-99823" y="-672213"/>
            <a:ext cx="6219519" cy="2128412"/>
          </a:xfrm>
        </p:spPr>
        <p:txBody>
          <a:bodyPr>
            <a:noAutofit/>
          </a:bodyPr>
          <a:lstStyle/>
          <a:p>
            <a:r>
              <a:rPr lang="en-GB" sz="5400" dirty="0" smtClean="0">
                <a:solidFill>
                  <a:schemeClr val="tx1"/>
                </a:solidFill>
                <a:latin typeface="Eras Bold ITC" panose="020B0907030504020204" pitchFamily="34" charset="0"/>
                <a:cs typeface="Arial" panose="020B0604020202020204" pitchFamily="34" charset="0"/>
              </a:rPr>
              <a:t>The Good, The Bad and The Ugly</a:t>
            </a:r>
            <a:endParaRPr lang="en-GB" sz="5400" dirty="0">
              <a:solidFill>
                <a:schemeClr val="tx1"/>
              </a:solidFill>
              <a:latin typeface="Eras Bold ITC" panose="020B0907030504020204" pitchFamily="34" charset="0"/>
              <a:cs typeface="Arial" panose="020B0604020202020204" pitchFamily="34" charset="0"/>
            </a:endParaRPr>
          </a:p>
        </p:txBody>
      </p:sp>
      <p:sp>
        <p:nvSpPr>
          <p:cNvPr id="9" name="TextBox 8"/>
          <p:cNvSpPr txBox="1"/>
          <p:nvPr/>
        </p:nvSpPr>
        <p:spPr>
          <a:xfrm>
            <a:off x="5052495" y="220354"/>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0" name="Curved Connector 9"/>
          <p:cNvCxnSpPr>
            <a:stCxn id="9" idx="2"/>
            <a:endCxn id="6" idx="3"/>
          </p:cNvCxnSpPr>
          <p:nvPr/>
        </p:nvCxnSpPr>
        <p:spPr>
          <a:xfrm rot="16200000" flipH="1">
            <a:off x="5890446" y="448399"/>
            <a:ext cx="151701" cy="43427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6" name="Content Placeholder 5">
            <a:hlinkClick r:id="rId3"/>
          </p:cNvPr>
          <p:cNvPicPr>
            <a:picLocks noGrp="1" noChangeAspect="1"/>
          </p:cNvPicPr>
          <p:nvPr>
            <p:ph idx="1"/>
          </p:nvPr>
        </p:nvPicPr>
        <p:blipFill>
          <a:blip r:embed="rId4" cstate="print">
            <a:extLst>
              <a:ext uri="{BEBA8EAE-BF5A-486C-A8C5-ECC9F3942E4B}">
                <a14:imgProps xmlns:a14="http://schemas.microsoft.com/office/drawing/2010/main">
                  <a14:imgLayer r:embed="rId5">
                    <a14:imgEffect>
                      <a14:backgroundRemoval t="4343" b="96984" l="9889" r="89855"/>
                    </a14:imgEffect>
                  </a14:imgLayer>
                </a14:imgProps>
              </a:ext>
              <a:ext uri="{28A0092B-C50C-407E-A947-70E740481C1C}">
                <a14:useLocalDpi xmlns:a14="http://schemas.microsoft.com/office/drawing/2010/main" val="0"/>
              </a:ext>
            </a:extLst>
          </a:blip>
          <a:stretch>
            <a:fillRect/>
          </a:stretch>
        </p:blipFill>
        <p:spPr>
          <a:xfrm flipH="1">
            <a:off x="6183433" y="97268"/>
            <a:ext cx="1822441" cy="1288238"/>
          </a:xfrm>
          <a:effectLst>
            <a:outerShdw blurRad="50800" dist="38100" dir="5400000" algn="t" rotWithShape="0">
              <a:prstClr val="black">
                <a:alpha val="40000"/>
              </a:prstClr>
            </a:outerShdw>
          </a:effectLst>
        </p:spPr>
      </p:pic>
      <p:sp>
        <p:nvSpPr>
          <p:cNvPr id="12" name="TextBox 11"/>
          <p:cNvSpPr txBox="1"/>
          <p:nvPr/>
        </p:nvSpPr>
        <p:spPr>
          <a:xfrm>
            <a:off x="-99823" y="1078135"/>
            <a:ext cx="8105697" cy="5501506"/>
          </a:xfrm>
          <a:prstGeom prst="rect">
            <a:avLst/>
          </a:prstGeom>
          <a:noFill/>
        </p:spPr>
        <p:txBody>
          <a:bodyPr wrap="square" rtlCol="0">
            <a:spAutoFit/>
          </a:bodyPr>
          <a:lstStyle/>
          <a:p>
            <a:pPr marL="285750" indent="-285750">
              <a:buFont typeface="Arial" panose="020B0604020202020204" pitchFamily="34" charset="0"/>
              <a:buChar char="•"/>
            </a:pPr>
            <a:endParaRPr lang="en-GB" sz="1710" dirty="0" smtClean="0">
              <a:latin typeface="Eras Medium ITC" panose="020B0602030504020804" pitchFamily="34" charset="0"/>
            </a:endParaRPr>
          </a:p>
          <a:p>
            <a:pPr marL="285750" indent="-285750">
              <a:buFont typeface="Arial" panose="020B0604020202020204" pitchFamily="34" charset="0"/>
              <a:buChar char="•"/>
            </a:pPr>
            <a:r>
              <a:rPr lang="en-GB" sz="1710" dirty="0" smtClean="0">
                <a:latin typeface="Eras Medium ITC" panose="020B0602030504020804" pitchFamily="34" charset="0"/>
              </a:rPr>
              <a:t>The </a:t>
            </a:r>
            <a:r>
              <a:rPr lang="en-GB" sz="1710" b="1" dirty="0" smtClean="0">
                <a:solidFill>
                  <a:srgbClr val="FF0000"/>
                </a:solidFill>
                <a:latin typeface="Eras Medium ITC" panose="020B0602030504020804" pitchFamily="34" charset="0"/>
              </a:rPr>
              <a:t>font</a:t>
            </a:r>
            <a:r>
              <a:rPr lang="en-GB" sz="1710" dirty="0" smtClean="0">
                <a:solidFill>
                  <a:srgbClr val="FF0000"/>
                </a:solidFill>
                <a:latin typeface="Eras Medium ITC" panose="020B0602030504020804" pitchFamily="34" charset="0"/>
              </a:rPr>
              <a:t> </a:t>
            </a:r>
            <a:r>
              <a:rPr lang="en-GB" sz="1710" dirty="0" smtClean="0">
                <a:latin typeface="Eras Medium ITC" panose="020B0602030504020804" pitchFamily="34" charset="0"/>
              </a:rPr>
              <a:t>is a </a:t>
            </a:r>
            <a:r>
              <a:rPr lang="en-GB" sz="1710" b="1" dirty="0" smtClean="0">
                <a:solidFill>
                  <a:srgbClr val="FF0000"/>
                </a:solidFill>
                <a:latin typeface="Eras Medium ITC" panose="020B0602030504020804" pitchFamily="34" charset="0"/>
              </a:rPr>
              <a:t>serif</a:t>
            </a:r>
            <a:r>
              <a:rPr lang="en-GB" sz="1710" dirty="0" smtClean="0">
                <a:latin typeface="Eras Medium ITC" panose="020B0602030504020804" pitchFamily="34" charset="0"/>
              </a:rPr>
              <a:t>,</a:t>
            </a:r>
            <a:r>
              <a:rPr lang="en-GB" sz="1710" dirty="0" smtClean="0">
                <a:solidFill>
                  <a:srgbClr val="FF0000"/>
                </a:solidFill>
                <a:latin typeface="Eras Medium ITC" panose="020B0602030504020804" pitchFamily="34" charset="0"/>
              </a:rPr>
              <a:t> </a:t>
            </a:r>
            <a:r>
              <a:rPr lang="en-GB" sz="1710" dirty="0" smtClean="0">
                <a:latin typeface="Eras Medium ITC" panose="020B0602030504020804" pitchFamily="34" charset="0"/>
              </a:rPr>
              <a:t>western style, font as it has the tails coming off of each letter, it also changes within the title as ‘the good’ has fancy extra parts on each letter, ‘the bad’ is straight and boring and ‘the ugly’ is a combination with the straight letters but with a few additions. This helps us with ours as we could do separate fonts if we had a long title.</a:t>
            </a:r>
          </a:p>
          <a:p>
            <a:pPr marL="285750" indent="-285750">
              <a:buFont typeface="Arial" panose="020B0604020202020204" pitchFamily="34" charset="0"/>
              <a:buChar char="•"/>
            </a:pPr>
            <a:r>
              <a:rPr lang="en-GB" sz="1710" dirty="0" smtClean="0">
                <a:latin typeface="Eras Medium ITC" panose="020B0602030504020804" pitchFamily="34" charset="0"/>
              </a:rPr>
              <a:t>The </a:t>
            </a:r>
            <a:r>
              <a:rPr lang="en-GB" sz="1710" b="1" dirty="0" smtClean="0">
                <a:solidFill>
                  <a:srgbClr val="FF0000"/>
                </a:solidFill>
                <a:latin typeface="Eras Medium ITC" panose="020B0602030504020804" pitchFamily="34" charset="0"/>
              </a:rPr>
              <a:t>non diegetic accompanying music </a:t>
            </a:r>
            <a:r>
              <a:rPr lang="en-GB" sz="1710" dirty="0" smtClean="0">
                <a:latin typeface="Eras Medium ITC" panose="020B0602030504020804" pitchFamily="34" charset="0"/>
              </a:rPr>
              <a:t>is very popular</a:t>
            </a:r>
            <a:br>
              <a:rPr lang="en-GB" sz="1710" dirty="0" smtClean="0">
                <a:latin typeface="Eras Medium ITC" panose="020B0602030504020804" pitchFamily="34" charset="0"/>
              </a:rPr>
            </a:br>
            <a:r>
              <a:rPr lang="en-GB" sz="1710" dirty="0" smtClean="0">
                <a:latin typeface="Eras Medium ITC" panose="020B0602030504020804" pitchFamily="34" charset="0"/>
              </a:rPr>
              <a:t>as it perfectly fits in with the genre of music due to</a:t>
            </a:r>
            <a:br>
              <a:rPr lang="en-GB" sz="1710" dirty="0" smtClean="0">
                <a:latin typeface="Eras Medium ITC" panose="020B0602030504020804" pitchFamily="34" charset="0"/>
              </a:rPr>
            </a:br>
            <a:r>
              <a:rPr lang="en-GB" sz="1710" dirty="0" smtClean="0">
                <a:latin typeface="Eras Medium ITC" panose="020B0602030504020804" pitchFamily="34" charset="0"/>
              </a:rPr>
              <a:t>the instruments, also the diegetic gunshots help it</a:t>
            </a:r>
            <a:br>
              <a:rPr lang="en-GB" sz="1710" dirty="0" smtClean="0">
                <a:latin typeface="Eras Medium ITC" panose="020B0602030504020804" pitchFamily="34" charset="0"/>
              </a:rPr>
            </a:br>
            <a:r>
              <a:rPr lang="en-GB" sz="1710" dirty="0" smtClean="0">
                <a:latin typeface="Eras Medium ITC" panose="020B0602030504020804" pitchFamily="34" charset="0"/>
              </a:rPr>
              <a:t>fit the genre.</a:t>
            </a:r>
          </a:p>
          <a:p>
            <a:pPr marL="285750" indent="-285750">
              <a:buFont typeface="Arial" panose="020B0604020202020204" pitchFamily="34" charset="0"/>
              <a:buChar char="•"/>
            </a:pPr>
            <a:r>
              <a:rPr lang="en-GB" sz="1710" dirty="0" smtClean="0">
                <a:latin typeface="Eras Medium ITC" panose="020B0602030504020804" pitchFamily="34" charset="0"/>
              </a:rPr>
              <a:t>The </a:t>
            </a:r>
            <a:r>
              <a:rPr lang="en-GB" sz="1710" b="1" dirty="0" smtClean="0">
                <a:solidFill>
                  <a:srgbClr val="FF0000"/>
                </a:solidFill>
                <a:latin typeface="Eras Medium ITC" panose="020B0602030504020804" pitchFamily="34" charset="0"/>
              </a:rPr>
              <a:t>style</a:t>
            </a:r>
            <a:r>
              <a:rPr lang="en-GB" sz="1710" dirty="0" smtClean="0">
                <a:solidFill>
                  <a:srgbClr val="FF0000"/>
                </a:solidFill>
                <a:latin typeface="Eras Medium ITC" panose="020B0602030504020804" pitchFamily="34" charset="0"/>
              </a:rPr>
              <a:t> </a:t>
            </a:r>
            <a:r>
              <a:rPr lang="en-GB" sz="1710" dirty="0" smtClean="0">
                <a:latin typeface="Eras Medium ITC" panose="020B0602030504020804" pitchFamily="34" charset="0"/>
              </a:rPr>
              <a:t>is a clear wild western style as it includes shots of old canons, stagecoaches people riding horses and the </a:t>
            </a:r>
            <a:r>
              <a:rPr lang="en-GB" sz="1710" b="1" dirty="0" smtClean="0">
                <a:solidFill>
                  <a:srgbClr val="FF0000"/>
                </a:solidFill>
                <a:latin typeface="Eras Medium ITC" panose="020B0602030504020804" pitchFamily="34" charset="0"/>
              </a:rPr>
              <a:t>mise en scene </a:t>
            </a:r>
            <a:r>
              <a:rPr lang="en-GB" sz="1710" dirty="0" smtClean="0">
                <a:latin typeface="Eras Medium ITC" panose="020B0602030504020804" pitchFamily="34" charset="0"/>
              </a:rPr>
              <a:t>of the costumes are old and western. Also the sound of gunshots make it clear it is action based.</a:t>
            </a:r>
          </a:p>
          <a:p>
            <a:pPr marL="285750" indent="-285750">
              <a:buFont typeface="Arial" panose="020B0604020202020204" pitchFamily="34" charset="0"/>
              <a:buChar char="•"/>
            </a:pPr>
            <a:r>
              <a:rPr lang="en-GB" sz="1710" dirty="0" smtClean="0">
                <a:latin typeface="Eras Medium ITC" panose="020B0602030504020804" pitchFamily="34" charset="0"/>
              </a:rPr>
              <a:t>The </a:t>
            </a:r>
            <a:r>
              <a:rPr lang="en-GB" sz="1710" b="1" dirty="0" smtClean="0">
                <a:solidFill>
                  <a:srgbClr val="FF0000"/>
                </a:solidFill>
                <a:latin typeface="Eras Medium ITC" panose="020B0602030504020804" pitchFamily="34" charset="0"/>
              </a:rPr>
              <a:t>colours</a:t>
            </a:r>
            <a:r>
              <a:rPr lang="en-GB" sz="1710" dirty="0" smtClean="0">
                <a:solidFill>
                  <a:srgbClr val="FF0000"/>
                </a:solidFill>
                <a:latin typeface="Eras Medium ITC" panose="020B0602030504020804" pitchFamily="34" charset="0"/>
              </a:rPr>
              <a:t> </a:t>
            </a:r>
            <a:r>
              <a:rPr lang="en-GB" sz="1710" dirty="0" smtClean="0">
                <a:latin typeface="Eras Medium ITC" panose="020B0602030504020804" pitchFamily="34" charset="0"/>
              </a:rPr>
              <a:t>are bold and mainly red as this colour</a:t>
            </a:r>
            <a:br>
              <a:rPr lang="en-GB" sz="1710" dirty="0" smtClean="0">
                <a:latin typeface="Eras Medium ITC" panose="020B0602030504020804" pitchFamily="34" charset="0"/>
              </a:rPr>
            </a:br>
            <a:r>
              <a:rPr lang="en-GB" sz="1710" dirty="0" smtClean="0">
                <a:latin typeface="Eras Medium ITC" panose="020B0602030504020804" pitchFamily="34" charset="0"/>
              </a:rPr>
              <a:t> is often used to represent the wild western genre of film.</a:t>
            </a:r>
          </a:p>
          <a:p>
            <a:pPr marL="285750" indent="-285750">
              <a:buFont typeface="Arial" panose="020B0604020202020204" pitchFamily="34" charset="0"/>
              <a:buChar char="•"/>
            </a:pPr>
            <a:r>
              <a:rPr lang="en-GB" sz="1710" dirty="0" smtClean="0">
                <a:latin typeface="Eras Medium ITC" panose="020B0602030504020804" pitchFamily="34" charset="0"/>
              </a:rPr>
              <a:t>Some </a:t>
            </a:r>
            <a:r>
              <a:rPr lang="en-GB" sz="1710" b="1" dirty="0" smtClean="0">
                <a:solidFill>
                  <a:srgbClr val="FF0000"/>
                </a:solidFill>
                <a:latin typeface="Eras Medium ITC" panose="020B0602030504020804" pitchFamily="34" charset="0"/>
              </a:rPr>
              <a:t>transitions</a:t>
            </a:r>
            <a:r>
              <a:rPr lang="en-GB" sz="1710" dirty="0" smtClean="0">
                <a:solidFill>
                  <a:srgbClr val="FF0000"/>
                </a:solidFill>
                <a:latin typeface="Eras Medium ITC" panose="020B0602030504020804" pitchFamily="34" charset="0"/>
              </a:rPr>
              <a:t> </a:t>
            </a:r>
            <a:r>
              <a:rPr lang="en-GB" sz="1710" dirty="0" smtClean="0">
                <a:latin typeface="Eras Medium ITC" panose="020B0602030504020804" pitchFamily="34" charset="0"/>
              </a:rPr>
              <a:t>that are used are guns being shot onto the screen then this creating a background for the font, also a liquid spilling onto a surface being used as a background for the font, finally there are grainy transitions at time put there on purpose to make it seem older-looking. I feel these are also good examples of </a:t>
            </a:r>
            <a:r>
              <a:rPr lang="en-GB" sz="1710" b="1" dirty="0" smtClean="0">
                <a:solidFill>
                  <a:srgbClr val="FF0000"/>
                </a:solidFill>
                <a:latin typeface="Eras Medium ITC" panose="020B0602030504020804" pitchFamily="34" charset="0"/>
              </a:rPr>
              <a:t>editing and CGI</a:t>
            </a:r>
            <a:r>
              <a:rPr lang="en-GB" sz="1710" dirty="0" smtClean="0">
                <a:solidFill>
                  <a:srgbClr val="FF0000"/>
                </a:solidFill>
                <a:latin typeface="Eras Medium ITC" panose="020B0602030504020804" pitchFamily="34" charset="0"/>
              </a:rPr>
              <a:t> </a:t>
            </a:r>
            <a:r>
              <a:rPr lang="en-GB" sz="1710" dirty="0" smtClean="0">
                <a:latin typeface="Eras Medium ITC" panose="020B0602030504020804" pitchFamily="34" charset="0"/>
              </a:rPr>
              <a:t>I could use in my title sequence.</a:t>
            </a:r>
            <a:endParaRPr lang="en-GB" sz="1710" dirty="0">
              <a:latin typeface="Eras Medium ITC" panose="020B0602030504020804" pitchFamily="34" charset="0"/>
            </a:endParaRPr>
          </a:p>
        </p:txBody>
      </p:sp>
      <p:pic>
        <p:nvPicPr>
          <p:cNvPr id="2" name="Picture 1"/>
          <p:cNvPicPr>
            <a:picLocks noChangeAspect="1"/>
          </p:cNvPicPr>
          <p:nvPr/>
        </p:nvPicPr>
        <p:blipFill>
          <a:blip r:embed="rId6"/>
          <a:stretch>
            <a:fillRect/>
          </a:stretch>
        </p:blipFill>
        <p:spPr>
          <a:xfrm>
            <a:off x="5532119" y="2708006"/>
            <a:ext cx="2317529" cy="855644"/>
          </a:xfrm>
          <a:prstGeom prst="rect">
            <a:avLst/>
          </a:prstGeom>
        </p:spPr>
      </p:pic>
    </p:spTree>
    <p:extLst>
      <p:ext uri="{BB962C8B-B14F-4D97-AF65-F5344CB8AC3E}">
        <p14:creationId xmlns:p14="http://schemas.microsoft.com/office/powerpoint/2010/main" val="3851856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9177" y="1692876"/>
            <a:ext cx="10195581" cy="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a:xfrm>
            <a:off x="-2514" y="-68717"/>
            <a:ext cx="5873858" cy="819761"/>
          </a:xfrm>
        </p:spPr>
        <p:txBody>
          <a:bodyPr>
            <a:noAutofit/>
          </a:bodyPr>
          <a:lstStyle/>
          <a:p>
            <a:r>
              <a:rPr lang="en-GB" sz="5400" dirty="0" smtClean="0">
                <a:solidFill>
                  <a:schemeClr val="tx1"/>
                </a:solidFill>
                <a:latin typeface="Eras Bold ITC" panose="020B0907030504020204" pitchFamily="34" charset="0"/>
                <a:cs typeface="Arial" panose="020B0604020202020204" pitchFamily="34" charset="0"/>
              </a:rPr>
              <a:t>Fight Club</a:t>
            </a:r>
            <a:endParaRPr lang="en-GB" sz="5400" dirty="0">
              <a:solidFill>
                <a:schemeClr val="tx1"/>
              </a:solidFill>
              <a:latin typeface="Eras Bold ITC" panose="020B0907030504020204" pitchFamily="34" charset="0"/>
              <a:cs typeface="Arial" panose="020B0604020202020204" pitchFamily="34" charset="0"/>
            </a:endParaRPr>
          </a:p>
        </p:txBody>
      </p:sp>
      <p:sp>
        <p:nvSpPr>
          <p:cNvPr id="9" name="TextBox 8"/>
          <p:cNvSpPr txBox="1"/>
          <p:nvPr/>
        </p:nvSpPr>
        <p:spPr>
          <a:xfrm>
            <a:off x="4813275" y="59270"/>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0" name="Curved Connector 9"/>
          <p:cNvCxnSpPr>
            <a:stCxn id="9" idx="2"/>
          </p:cNvCxnSpPr>
          <p:nvPr/>
        </p:nvCxnSpPr>
        <p:spPr>
          <a:xfrm rot="16200000" flipH="1">
            <a:off x="5841832" y="96710"/>
            <a:ext cx="288886" cy="952670"/>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0428" y="666157"/>
            <a:ext cx="7852720" cy="5747727"/>
          </a:xfrm>
          <a:prstGeom prst="rect">
            <a:avLst/>
          </a:prstGeom>
          <a:noFill/>
        </p:spPr>
        <p:txBody>
          <a:bodyPr wrap="square" rtlCol="0">
            <a:spAutoFit/>
          </a:bodyPr>
          <a:lstStyle/>
          <a:p>
            <a:pPr marL="285750" indent="-285750">
              <a:buFont typeface="Arial" panose="020B0604020202020204" pitchFamily="34" charset="0"/>
              <a:buChar char="•"/>
            </a:pPr>
            <a:endParaRPr lang="en-GB" sz="1750" dirty="0" smtClean="0">
              <a:latin typeface="Eras Medium ITC" panose="020B0602030504020804" pitchFamily="34" charset="0"/>
            </a:endParaRPr>
          </a:p>
          <a:p>
            <a:pPr marL="342900" indent="-342900">
              <a:buFont typeface="Arial" panose="020B0604020202020204" pitchFamily="34" charset="0"/>
              <a:buChar char="•"/>
            </a:pPr>
            <a:r>
              <a:rPr lang="en-GB" sz="1750" dirty="0" smtClean="0">
                <a:latin typeface="Eras Medium ITC" panose="020B0602030504020804" pitchFamily="34" charset="0"/>
              </a:rPr>
              <a:t>Starts with fast paced </a:t>
            </a:r>
            <a:r>
              <a:rPr lang="en-GB" sz="1750" b="1" dirty="0" smtClean="0">
                <a:solidFill>
                  <a:srgbClr val="00B050"/>
                </a:solidFill>
                <a:latin typeface="Eras Medium ITC" panose="020B0602030504020804" pitchFamily="34" charset="0"/>
              </a:rPr>
              <a:t>non diegetic </a:t>
            </a:r>
            <a:r>
              <a:rPr lang="en-GB" sz="1750" dirty="0" smtClean="0">
                <a:latin typeface="Eras Medium ITC" panose="020B0602030504020804" pitchFamily="34" charset="0"/>
              </a:rPr>
              <a:t>music straight away</a:t>
            </a:r>
            <a:endParaRPr lang="en-GB" sz="1750" dirty="0">
              <a:latin typeface="Eras Medium ITC" panose="020B0602030504020804" pitchFamily="34" charset="0"/>
            </a:endParaRPr>
          </a:p>
          <a:p>
            <a:pPr marL="342900" indent="-342900">
              <a:buFont typeface="Arial" panose="020B0604020202020204" pitchFamily="34" charset="0"/>
              <a:buChar char="•"/>
            </a:pPr>
            <a:r>
              <a:rPr lang="en-GB" sz="1750" dirty="0" smtClean="0">
                <a:latin typeface="Eras Medium ITC" panose="020B0602030504020804" pitchFamily="34" charset="0"/>
              </a:rPr>
              <a:t>Throughout the whole sequence, the </a:t>
            </a:r>
            <a:r>
              <a:rPr lang="en-GB" sz="1750" b="1" dirty="0" smtClean="0">
                <a:solidFill>
                  <a:srgbClr val="00B050"/>
                </a:solidFill>
                <a:latin typeface="Eras Medium ITC" panose="020B0602030504020804" pitchFamily="34" charset="0"/>
              </a:rPr>
              <a:t>titles</a:t>
            </a:r>
            <a:r>
              <a:rPr lang="en-GB" sz="1750" dirty="0" smtClean="0">
                <a:solidFill>
                  <a:srgbClr val="00B050"/>
                </a:solidFill>
                <a:latin typeface="Eras Medium ITC" panose="020B0602030504020804" pitchFamily="34" charset="0"/>
              </a:rPr>
              <a:t> </a:t>
            </a:r>
            <a:r>
              <a:rPr lang="en-GB" sz="1750" dirty="0" smtClean="0">
                <a:latin typeface="Eras Medium ITC" panose="020B0602030504020804" pitchFamily="34" charset="0"/>
              </a:rPr>
              <a:t>have a light blue glow on it and there is also a blue tint to everything, possibly showing the going blood through veins which is different as the </a:t>
            </a:r>
            <a:r>
              <a:rPr lang="en-GB" sz="1750" b="1" dirty="0" smtClean="0">
                <a:solidFill>
                  <a:srgbClr val="00B050"/>
                </a:solidFill>
                <a:latin typeface="Eras Medium ITC" panose="020B0602030504020804" pitchFamily="34" charset="0"/>
              </a:rPr>
              <a:t>colour</a:t>
            </a:r>
            <a:r>
              <a:rPr lang="en-GB" sz="1750" dirty="0" smtClean="0">
                <a:solidFill>
                  <a:srgbClr val="00B050"/>
                </a:solidFill>
                <a:latin typeface="Eras Medium ITC" panose="020B0602030504020804" pitchFamily="34" charset="0"/>
              </a:rPr>
              <a:t> </a:t>
            </a:r>
            <a:r>
              <a:rPr lang="en-GB" sz="1750" dirty="0" smtClean="0">
                <a:latin typeface="Eras Medium ITC" panose="020B0602030504020804" pitchFamily="34" charset="0"/>
              </a:rPr>
              <a:t>linked with blood most of the time is red.</a:t>
            </a:r>
          </a:p>
          <a:p>
            <a:pPr marL="342900" indent="-342900">
              <a:buFont typeface="Arial" panose="020B0604020202020204" pitchFamily="34" charset="0"/>
              <a:buChar char="•"/>
            </a:pPr>
            <a:r>
              <a:rPr lang="en-GB" sz="1750" dirty="0" smtClean="0">
                <a:latin typeface="Eras Medium ITC" panose="020B0602030504020804" pitchFamily="34" charset="0"/>
              </a:rPr>
              <a:t>The </a:t>
            </a:r>
            <a:r>
              <a:rPr lang="en-GB" sz="1750" b="1" dirty="0" smtClean="0">
                <a:solidFill>
                  <a:srgbClr val="00B050"/>
                </a:solidFill>
                <a:latin typeface="Eras Medium ITC" panose="020B0602030504020804" pitchFamily="34" charset="0"/>
              </a:rPr>
              <a:t>movement</a:t>
            </a:r>
            <a:r>
              <a:rPr lang="en-GB" sz="1750" dirty="0" smtClean="0">
                <a:solidFill>
                  <a:srgbClr val="00B050"/>
                </a:solidFill>
                <a:latin typeface="Eras Medium ITC" panose="020B0602030504020804" pitchFamily="34" charset="0"/>
              </a:rPr>
              <a:t> </a:t>
            </a:r>
            <a:r>
              <a:rPr lang="en-GB" sz="1750" dirty="0" smtClean="0">
                <a:latin typeface="Eras Medium ITC" panose="020B0602030504020804" pitchFamily="34" charset="0"/>
              </a:rPr>
              <a:t>continuously flows and it slowly zooms further and further out.</a:t>
            </a:r>
          </a:p>
          <a:p>
            <a:pPr marL="342900" indent="-342900">
              <a:buFont typeface="Arial" panose="020B0604020202020204" pitchFamily="34" charset="0"/>
              <a:buChar char="•"/>
            </a:pPr>
            <a:r>
              <a:rPr lang="en-GB" sz="1750" dirty="0" smtClean="0">
                <a:latin typeface="Eras Medium ITC" panose="020B0602030504020804" pitchFamily="34" charset="0"/>
              </a:rPr>
              <a:t>The </a:t>
            </a:r>
            <a:r>
              <a:rPr lang="en-GB" sz="1750" b="1" dirty="0" smtClean="0">
                <a:solidFill>
                  <a:srgbClr val="00B050"/>
                </a:solidFill>
                <a:latin typeface="Eras Medium ITC" panose="020B0602030504020804" pitchFamily="34" charset="0"/>
              </a:rPr>
              <a:t>titles</a:t>
            </a:r>
            <a:r>
              <a:rPr lang="en-GB" sz="1750" dirty="0" smtClean="0">
                <a:solidFill>
                  <a:srgbClr val="00B050"/>
                </a:solidFill>
                <a:latin typeface="Eras Medium ITC" panose="020B0602030504020804" pitchFamily="34" charset="0"/>
              </a:rPr>
              <a:t> </a:t>
            </a:r>
            <a:r>
              <a:rPr lang="en-GB" sz="1750" dirty="0" smtClean="0">
                <a:latin typeface="Eras Medium ITC" panose="020B0602030504020804" pitchFamily="34" charset="0"/>
              </a:rPr>
              <a:t>are in the centre of the screen as there isn’t much to show in the background so it isn’t covering anything important.</a:t>
            </a:r>
          </a:p>
          <a:p>
            <a:pPr marL="342900" indent="-342900">
              <a:buFont typeface="Arial" panose="020B0604020202020204" pitchFamily="34" charset="0"/>
              <a:buChar char="•"/>
            </a:pPr>
            <a:r>
              <a:rPr lang="en-GB" sz="1750" dirty="0" smtClean="0">
                <a:latin typeface="Eras Medium ITC" panose="020B0602030504020804" pitchFamily="34" charset="0"/>
              </a:rPr>
              <a:t>The </a:t>
            </a:r>
            <a:r>
              <a:rPr lang="en-GB" sz="1750" b="1" dirty="0" smtClean="0">
                <a:solidFill>
                  <a:srgbClr val="00B050"/>
                </a:solidFill>
                <a:latin typeface="Eras Medium ITC" panose="020B0602030504020804" pitchFamily="34" charset="0"/>
              </a:rPr>
              <a:t>diegetic</a:t>
            </a:r>
            <a:r>
              <a:rPr lang="en-GB" sz="1750" dirty="0" smtClean="0">
                <a:solidFill>
                  <a:srgbClr val="00B050"/>
                </a:solidFill>
                <a:latin typeface="Eras Medium ITC" panose="020B0602030504020804" pitchFamily="34" charset="0"/>
              </a:rPr>
              <a:t> </a:t>
            </a:r>
            <a:r>
              <a:rPr lang="en-GB" sz="1750" b="1" dirty="0" smtClean="0">
                <a:solidFill>
                  <a:srgbClr val="00B050"/>
                </a:solidFill>
                <a:latin typeface="Eras Medium ITC" panose="020B0602030504020804" pitchFamily="34" charset="0"/>
              </a:rPr>
              <a:t>sound</a:t>
            </a:r>
            <a:r>
              <a:rPr lang="en-GB" sz="1750" dirty="0" smtClean="0">
                <a:solidFill>
                  <a:srgbClr val="00B050"/>
                </a:solidFill>
                <a:latin typeface="Eras Medium ITC" panose="020B0602030504020804" pitchFamily="34" charset="0"/>
              </a:rPr>
              <a:t> </a:t>
            </a:r>
            <a:r>
              <a:rPr lang="en-GB" sz="1750" dirty="0" smtClean="0">
                <a:latin typeface="Eras Medium ITC" panose="020B0602030504020804" pitchFamily="34" charset="0"/>
              </a:rPr>
              <a:t>is almost silent as it shows the production company to emphasise it and put all the focus on it, also the logo is just an ‘R’ showing that ours can be simple.</a:t>
            </a:r>
          </a:p>
          <a:p>
            <a:pPr marL="342900" indent="-342900">
              <a:buFont typeface="Arial" panose="020B0604020202020204" pitchFamily="34" charset="0"/>
              <a:buChar char="•"/>
            </a:pPr>
            <a:r>
              <a:rPr lang="en-GB" sz="1750" dirty="0" smtClean="0">
                <a:latin typeface="Eras Medium ITC" panose="020B0602030504020804" pitchFamily="34" charset="0"/>
              </a:rPr>
              <a:t>There is </a:t>
            </a:r>
            <a:r>
              <a:rPr lang="en-GB" sz="1750" b="1" dirty="0" smtClean="0">
                <a:solidFill>
                  <a:srgbClr val="00B050"/>
                </a:solidFill>
                <a:latin typeface="Eras Medium ITC" panose="020B0602030504020804" pitchFamily="34" charset="0"/>
              </a:rPr>
              <a:t>CGI</a:t>
            </a:r>
            <a:r>
              <a:rPr lang="en-GB" sz="1750" dirty="0" smtClean="0">
                <a:solidFill>
                  <a:srgbClr val="00B050"/>
                </a:solidFill>
                <a:latin typeface="Eras Medium ITC" panose="020B0602030504020804" pitchFamily="34" charset="0"/>
              </a:rPr>
              <a:t> </a:t>
            </a:r>
            <a:r>
              <a:rPr lang="en-GB" sz="1750" dirty="0" smtClean="0">
                <a:latin typeface="Eras Medium ITC" panose="020B0602030504020804" pitchFamily="34" charset="0"/>
              </a:rPr>
              <a:t>used to create the blue flashing effect and also most of the sequence in general as it would be impossible to physically film this. </a:t>
            </a:r>
          </a:p>
          <a:p>
            <a:pPr marL="342900" indent="-342900">
              <a:buFont typeface="Arial" panose="020B0604020202020204" pitchFamily="34" charset="0"/>
              <a:buChar char="•"/>
            </a:pPr>
            <a:r>
              <a:rPr lang="en-GB" sz="1750" dirty="0" smtClean="0">
                <a:latin typeface="Eras Medium ITC" panose="020B0602030504020804" pitchFamily="34" charset="0"/>
              </a:rPr>
              <a:t>At the end when there is an </a:t>
            </a:r>
            <a:r>
              <a:rPr lang="en-GB" sz="1750" b="1" dirty="0" smtClean="0">
                <a:solidFill>
                  <a:srgbClr val="00B050"/>
                </a:solidFill>
                <a:latin typeface="Eras Medium ITC" panose="020B0602030504020804" pitchFamily="34" charset="0"/>
              </a:rPr>
              <a:t>extreme close up </a:t>
            </a:r>
            <a:r>
              <a:rPr lang="en-GB" sz="1750" dirty="0" smtClean="0">
                <a:latin typeface="Eras Medium ITC" panose="020B0602030504020804" pitchFamily="34" charset="0"/>
              </a:rPr>
              <a:t>(ECU) of the mans face and the camera follows the top of the gun. The ECU shows us the sweat on his head and the connotations of sweat are nervousness , stress and tension.</a:t>
            </a:r>
          </a:p>
          <a:p>
            <a:pPr marL="342900" indent="-342900">
              <a:buFont typeface="Arial" panose="020B0604020202020204" pitchFamily="34" charset="0"/>
              <a:buChar char="•"/>
            </a:pPr>
            <a:r>
              <a:rPr lang="en-GB" sz="1750" dirty="0" smtClean="0">
                <a:latin typeface="Eras Medium ITC" panose="020B0602030504020804" pitchFamily="34" charset="0"/>
              </a:rPr>
              <a:t>Then the camera </a:t>
            </a:r>
            <a:r>
              <a:rPr lang="en-GB" sz="1750" b="1" dirty="0" smtClean="0">
                <a:solidFill>
                  <a:srgbClr val="00B050"/>
                </a:solidFill>
                <a:latin typeface="Eras Medium ITC" panose="020B0602030504020804" pitchFamily="34" charset="0"/>
              </a:rPr>
              <a:t>zooms</a:t>
            </a:r>
            <a:r>
              <a:rPr lang="en-GB" sz="1750" dirty="0" smtClean="0">
                <a:solidFill>
                  <a:srgbClr val="00B050"/>
                </a:solidFill>
                <a:latin typeface="Eras Medium ITC" panose="020B0602030504020804" pitchFamily="34" charset="0"/>
              </a:rPr>
              <a:t> </a:t>
            </a:r>
            <a:r>
              <a:rPr lang="en-GB" sz="1750" dirty="0" smtClean="0">
                <a:latin typeface="Eras Medium ITC" panose="020B0602030504020804" pitchFamily="34" charset="0"/>
              </a:rPr>
              <a:t>out to a </a:t>
            </a:r>
            <a:r>
              <a:rPr lang="en-GB" sz="1750" b="1" dirty="0" smtClean="0">
                <a:solidFill>
                  <a:srgbClr val="00B050"/>
                </a:solidFill>
                <a:latin typeface="Eras Medium ITC" panose="020B0602030504020804" pitchFamily="34" charset="0"/>
              </a:rPr>
              <a:t>close up</a:t>
            </a:r>
            <a:r>
              <a:rPr lang="en-GB" sz="1750" dirty="0" smtClean="0">
                <a:latin typeface="Eras Medium ITC" panose="020B0602030504020804" pitchFamily="34" charset="0"/>
              </a:rPr>
              <a:t> with the gun on his face showing his nervous expression and this give us a good first impression on the film which would be that it is dark and probably involves death.</a:t>
            </a:r>
          </a:p>
        </p:txBody>
      </p:sp>
      <p:pic>
        <p:nvPicPr>
          <p:cNvPr id="2" name="Picture 1"/>
          <p:cNvPicPr>
            <a:picLocks noChangeAspect="1"/>
          </p:cNvPicPr>
          <p:nvPr/>
        </p:nvPicPr>
        <p:blipFill>
          <a:blip r:embed="rId2"/>
          <a:stretch>
            <a:fillRect/>
          </a:stretch>
        </p:blipFill>
        <p:spPr>
          <a:xfrm>
            <a:off x="7915471" y="0"/>
            <a:ext cx="4276530" cy="6333688"/>
          </a:xfrm>
          <a:prstGeom prst="rect">
            <a:avLst/>
          </a:prstGeom>
        </p:spPr>
      </p:pic>
      <p:pic>
        <p:nvPicPr>
          <p:cNvPr id="7" name="Content Placeholder 6">
            <a:hlinkClick r:id="rId3"/>
          </p:cNvPr>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10000" b="90000" l="0" r="96500"/>
                    </a14:imgEffect>
                  </a14:imgLayer>
                </a14:imgProps>
              </a:ext>
              <a:ext uri="{28A0092B-C50C-407E-A947-70E740481C1C}">
                <a14:useLocalDpi xmlns:a14="http://schemas.microsoft.com/office/drawing/2010/main" val="0"/>
              </a:ext>
            </a:extLst>
          </a:blip>
          <a:stretch>
            <a:fillRect/>
          </a:stretch>
        </p:blipFill>
        <p:spPr>
          <a:xfrm>
            <a:off x="5905935" y="-807915"/>
            <a:ext cx="2473033" cy="2473033"/>
          </a:xfr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6286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9177" y="1692876"/>
            <a:ext cx="10195581" cy="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a:spLocks noGrp="1"/>
          </p:cNvSpPr>
          <p:nvPr>
            <p:ph type="title"/>
          </p:nvPr>
        </p:nvSpPr>
        <p:spPr>
          <a:xfrm>
            <a:off x="0" y="46495"/>
            <a:ext cx="3381730" cy="760967"/>
          </a:xfrm>
        </p:spPr>
        <p:txBody>
          <a:bodyPr>
            <a:noAutofit/>
          </a:bodyPr>
          <a:lstStyle/>
          <a:p>
            <a:r>
              <a:rPr lang="en-GB" sz="6000" dirty="0" smtClean="0">
                <a:solidFill>
                  <a:schemeClr val="tx1"/>
                </a:solidFill>
                <a:latin typeface="Eras Bold ITC" panose="020B0907030504020204" pitchFamily="34" charset="0"/>
                <a:cs typeface="Arial" panose="020B0604020202020204" pitchFamily="34" charset="0"/>
              </a:rPr>
              <a:t>Godzilla</a:t>
            </a:r>
            <a:endParaRPr lang="en-GB" sz="6000" dirty="0">
              <a:solidFill>
                <a:schemeClr val="tx1"/>
              </a:solidFill>
              <a:latin typeface="Eras Bold ITC" panose="020B0907030504020204" pitchFamily="34" charset="0"/>
              <a:cs typeface="Arial" panose="020B0604020202020204" pitchFamily="34" charset="0"/>
            </a:endParaRPr>
          </a:p>
        </p:txBody>
      </p:sp>
      <p:pic>
        <p:nvPicPr>
          <p:cNvPr id="5" name="Picture 4">
            <a:hlinkClick r:id="rId2"/>
          </p:cNvPr>
          <p:cNvPicPr>
            <a:picLocks noChangeAspect="1"/>
          </p:cNvPicPr>
          <p:nvPr/>
        </p:nvPicPr>
        <p:blipFill>
          <a:blip r:embed="rId3"/>
          <a:stretch>
            <a:fillRect/>
          </a:stretch>
        </p:blipFill>
        <p:spPr>
          <a:xfrm>
            <a:off x="6529982" y="68181"/>
            <a:ext cx="1195952" cy="1195952"/>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4943938" y="30997"/>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0" name="Curved Connector 9"/>
          <p:cNvCxnSpPr>
            <a:stCxn id="9" idx="2"/>
            <a:endCxn id="5" idx="1"/>
          </p:cNvCxnSpPr>
          <p:nvPr/>
        </p:nvCxnSpPr>
        <p:spPr>
          <a:xfrm rot="16200000" flipH="1">
            <a:off x="5952378" y="88553"/>
            <a:ext cx="265828" cy="889379"/>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0428" y="666157"/>
            <a:ext cx="7852720" cy="6217087"/>
          </a:xfrm>
          <a:prstGeom prst="rect">
            <a:avLst/>
          </a:prstGeom>
          <a:noFill/>
        </p:spPr>
        <p:txBody>
          <a:bodyPr wrap="square" rtlCol="0">
            <a:spAutoFit/>
          </a:bodyPr>
          <a:lstStyle/>
          <a:p>
            <a:pPr marL="285750" indent="-285750">
              <a:buFont typeface="Arial" panose="020B0604020202020204" pitchFamily="34" charset="0"/>
              <a:buChar char="•"/>
            </a:pPr>
            <a:endParaRPr lang="en-GB" sz="1900" dirty="0" smtClean="0">
              <a:latin typeface="Eras Medium ITC" panose="020B0602030504020804" pitchFamily="34" charset="0"/>
            </a:endParaRPr>
          </a:p>
          <a:p>
            <a:pPr marL="285750" indent="-285750">
              <a:buFont typeface="Arial" panose="020B0604020202020204" pitchFamily="34" charset="0"/>
              <a:buChar char="•"/>
            </a:pPr>
            <a:r>
              <a:rPr lang="en-GB" sz="1900" dirty="0" smtClean="0">
                <a:latin typeface="Eras Medium ITC" panose="020B0602030504020804" pitchFamily="34" charset="0"/>
              </a:rPr>
              <a:t>The </a:t>
            </a:r>
            <a:r>
              <a:rPr lang="en-GB" sz="1900" b="1" dirty="0" smtClean="0">
                <a:solidFill>
                  <a:srgbClr val="C82A1D"/>
                </a:solidFill>
                <a:latin typeface="Eras Medium ITC" panose="020B0602030504020804" pitchFamily="34" charset="0"/>
              </a:rPr>
              <a:t>colour</a:t>
            </a:r>
            <a:r>
              <a:rPr lang="en-GB" sz="1900" dirty="0" smtClean="0">
                <a:solidFill>
                  <a:srgbClr val="C82A1D"/>
                </a:solidFill>
                <a:latin typeface="Eras Medium ITC" panose="020B0602030504020804" pitchFamily="34" charset="0"/>
              </a:rPr>
              <a:t> </a:t>
            </a:r>
            <a:r>
              <a:rPr lang="en-GB" sz="1900" dirty="0" smtClean="0">
                <a:latin typeface="Eras Medium ITC" panose="020B0602030504020804" pitchFamily="34" charset="0"/>
              </a:rPr>
              <a:t>is black and white throughout with some very </a:t>
            </a:r>
            <a:r>
              <a:rPr lang="en-GB" sz="1900" b="1" dirty="0" smtClean="0">
                <a:solidFill>
                  <a:srgbClr val="C82A1D"/>
                </a:solidFill>
                <a:latin typeface="Eras Medium ITC" panose="020B0602030504020804" pitchFamily="34" charset="0"/>
              </a:rPr>
              <a:t>unsaturated</a:t>
            </a:r>
            <a:r>
              <a:rPr lang="en-GB" sz="1900" dirty="0" smtClean="0">
                <a:solidFill>
                  <a:srgbClr val="C82A1D"/>
                </a:solidFill>
                <a:latin typeface="Eras Medium ITC" panose="020B0602030504020804" pitchFamily="34" charset="0"/>
              </a:rPr>
              <a:t> </a:t>
            </a:r>
            <a:r>
              <a:rPr lang="en-GB" sz="1900" dirty="0" smtClean="0">
                <a:latin typeface="Eras Medium ITC" panose="020B0602030504020804" pitchFamily="34" charset="0"/>
              </a:rPr>
              <a:t>colour, this shows us that it could be set in an older era or it is in a poorer country.</a:t>
            </a:r>
          </a:p>
          <a:p>
            <a:pPr marL="285750" indent="-285750">
              <a:buFont typeface="Arial" panose="020B0604020202020204" pitchFamily="34" charset="0"/>
              <a:buChar char="•"/>
            </a:pPr>
            <a:r>
              <a:rPr lang="en-GB" sz="1900" dirty="0" smtClean="0">
                <a:latin typeface="Eras Medium ITC" panose="020B0602030504020804" pitchFamily="34" charset="0"/>
              </a:rPr>
              <a:t>The </a:t>
            </a:r>
            <a:r>
              <a:rPr lang="en-GB" sz="1900" b="1" dirty="0" smtClean="0">
                <a:solidFill>
                  <a:srgbClr val="C82A1D"/>
                </a:solidFill>
                <a:latin typeface="Eras Medium ITC" panose="020B0602030504020804" pitchFamily="34" charset="0"/>
              </a:rPr>
              <a:t>transitions</a:t>
            </a:r>
            <a:r>
              <a:rPr lang="en-GB" sz="1900" dirty="0" smtClean="0">
                <a:solidFill>
                  <a:srgbClr val="C82A1D"/>
                </a:solidFill>
                <a:latin typeface="Eras Medium ITC" panose="020B0602030504020804" pitchFamily="34" charset="0"/>
              </a:rPr>
              <a:t> </a:t>
            </a:r>
            <a:r>
              <a:rPr lang="en-GB" sz="1900" dirty="0" smtClean="0">
                <a:latin typeface="Eras Medium ITC" panose="020B0602030504020804" pitchFamily="34" charset="0"/>
              </a:rPr>
              <a:t>are</a:t>
            </a:r>
            <a:r>
              <a:rPr lang="en-GB" sz="1900" b="1" dirty="0" smtClean="0">
                <a:latin typeface="Eras Medium ITC" panose="020B0602030504020804" pitchFamily="34" charset="0"/>
              </a:rPr>
              <a:t> </a:t>
            </a:r>
            <a:r>
              <a:rPr lang="en-GB" sz="1900" b="1" dirty="0" smtClean="0">
                <a:solidFill>
                  <a:srgbClr val="C82A1D"/>
                </a:solidFill>
                <a:latin typeface="Eras Medium ITC" panose="020B0602030504020804" pitchFamily="34" charset="0"/>
              </a:rPr>
              <a:t>fast</a:t>
            </a:r>
            <a:r>
              <a:rPr lang="en-GB" sz="1900" b="1" dirty="0" smtClean="0">
                <a:latin typeface="Eras Medium ITC" panose="020B0602030504020804" pitchFamily="34" charset="0"/>
              </a:rPr>
              <a:t> </a:t>
            </a:r>
            <a:r>
              <a:rPr lang="en-GB" sz="1900" b="1" dirty="0" smtClean="0">
                <a:solidFill>
                  <a:srgbClr val="C82A1D"/>
                </a:solidFill>
                <a:latin typeface="Eras Medium ITC" panose="020B0602030504020804" pitchFamily="34" charset="0"/>
              </a:rPr>
              <a:t>paced</a:t>
            </a:r>
            <a:r>
              <a:rPr lang="en-GB" sz="1900" b="1" dirty="0" smtClean="0">
                <a:latin typeface="Eras Medium ITC" panose="020B0602030504020804" pitchFamily="34" charset="0"/>
              </a:rPr>
              <a:t> </a:t>
            </a:r>
            <a:r>
              <a:rPr lang="en-GB" sz="1900" b="1" dirty="0" smtClean="0">
                <a:solidFill>
                  <a:srgbClr val="C82A1D"/>
                </a:solidFill>
                <a:latin typeface="Eras Medium ITC" panose="020B0602030504020804" pitchFamily="34" charset="0"/>
              </a:rPr>
              <a:t>cuts</a:t>
            </a:r>
            <a:r>
              <a:rPr lang="en-GB" sz="1900" b="1" dirty="0" smtClean="0">
                <a:latin typeface="Eras Medium ITC" panose="020B0602030504020804" pitchFamily="34" charset="0"/>
              </a:rPr>
              <a:t> </a:t>
            </a:r>
            <a:r>
              <a:rPr lang="en-GB" sz="1900" dirty="0" smtClean="0">
                <a:latin typeface="Eras Medium ITC" panose="020B0602030504020804" pitchFamily="34" charset="0"/>
              </a:rPr>
              <a:t>showing different glimpses of Godzilla, which could show how it is a myth that people do not have full proof of.</a:t>
            </a:r>
          </a:p>
          <a:p>
            <a:pPr marL="285750" indent="-285750">
              <a:buFont typeface="Arial" panose="020B0604020202020204" pitchFamily="34" charset="0"/>
              <a:buChar char="•"/>
            </a:pPr>
            <a:r>
              <a:rPr lang="en-GB" sz="1900" b="1" dirty="0" smtClean="0">
                <a:solidFill>
                  <a:srgbClr val="C82A1D"/>
                </a:solidFill>
                <a:latin typeface="Eras Medium ITC" panose="020B0602030504020804" pitchFamily="34" charset="0"/>
              </a:rPr>
              <a:t>The</a:t>
            </a:r>
            <a:r>
              <a:rPr lang="en-GB" sz="1900" b="1" dirty="0" smtClean="0">
                <a:latin typeface="Eras Medium ITC" panose="020B0602030504020804" pitchFamily="34" charset="0"/>
              </a:rPr>
              <a:t> </a:t>
            </a:r>
            <a:r>
              <a:rPr lang="en-GB" sz="1900" b="1" dirty="0" smtClean="0">
                <a:solidFill>
                  <a:srgbClr val="C82A1D"/>
                </a:solidFill>
                <a:latin typeface="Eras Medium ITC" panose="020B0602030504020804" pitchFamily="34" charset="0"/>
              </a:rPr>
              <a:t>accompanying</a:t>
            </a:r>
            <a:r>
              <a:rPr lang="en-GB" sz="1900" b="1" dirty="0" smtClean="0">
                <a:latin typeface="Eras Medium ITC" panose="020B0602030504020804" pitchFamily="34" charset="0"/>
              </a:rPr>
              <a:t> </a:t>
            </a:r>
            <a:r>
              <a:rPr lang="en-GB" sz="1900" b="1" dirty="0" smtClean="0">
                <a:solidFill>
                  <a:srgbClr val="C82A1D"/>
                </a:solidFill>
                <a:latin typeface="Eras Medium ITC" panose="020B0602030504020804" pitchFamily="34" charset="0"/>
              </a:rPr>
              <a:t>music</a:t>
            </a:r>
            <a:r>
              <a:rPr lang="en-GB" sz="1900" b="1" dirty="0" smtClean="0">
                <a:latin typeface="Eras Medium ITC" panose="020B0602030504020804" pitchFamily="34" charset="0"/>
              </a:rPr>
              <a:t> </a:t>
            </a:r>
            <a:r>
              <a:rPr lang="en-GB" sz="1900" dirty="0" smtClean="0">
                <a:latin typeface="Eras Medium ITC" panose="020B0602030504020804" pitchFamily="34" charset="0"/>
              </a:rPr>
              <a:t>is intense and slowly builds up throughout causing the film to sound intense and like an action film.</a:t>
            </a:r>
          </a:p>
          <a:p>
            <a:pPr marL="285750" indent="-285750">
              <a:buFont typeface="Arial" panose="020B0604020202020204" pitchFamily="34" charset="0"/>
              <a:buChar char="•"/>
            </a:pPr>
            <a:r>
              <a:rPr lang="en-GB" sz="1900" dirty="0" smtClean="0">
                <a:latin typeface="Eras Medium ITC" panose="020B0602030504020804" pitchFamily="34" charset="0"/>
              </a:rPr>
              <a:t>The </a:t>
            </a:r>
            <a:r>
              <a:rPr lang="en-GB" sz="1900" b="1" dirty="0" smtClean="0">
                <a:solidFill>
                  <a:srgbClr val="C82A1D"/>
                </a:solidFill>
                <a:latin typeface="Eras Medium ITC" panose="020B0602030504020804" pitchFamily="34" charset="0"/>
              </a:rPr>
              <a:t>movement</a:t>
            </a:r>
            <a:r>
              <a:rPr lang="en-GB" sz="1900" dirty="0" smtClean="0">
                <a:solidFill>
                  <a:srgbClr val="C82A1D"/>
                </a:solidFill>
                <a:latin typeface="Eras Medium ITC" panose="020B0602030504020804" pitchFamily="34" charset="0"/>
              </a:rPr>
              <a:t> </a:t>
            </a:r>
            <a:r>
              <a:rPr lang="en-GB" sz="1900" dirty="0" smtClean="0">
                <a:latin typeface="Eras Medium ITC" panose="020B0602030504020804" pitchFamily="34" charset="0"/>
              </a:rPr>
              <a:t>is quick and tense throughout and it also has a period feel to it as it shows old camera footage and typewriters.</a:t>
            </a:r>
          </a:p>
          <a:p>
            <a:pPr marL="285750" indent="-285750">
              <a:buFont typeface="Arial" panose="020B0604020202020204" pitchFamily="34" charset="0"/>
              <a:buChar char="•"/>
            </a:pPr>
            <a:r>
              <a:rPr lang="en-GB" sz="1900" dirty="0" smtClean="0">
                <a:latin typeface="Eras Medium ITC" panose="020B0602030504020804" pitchFamily="34" charset="0"/>
              </a:rPr>
              <a:t>The </a:t>
            </a:r>
            <a:r>
              <a:rPr lang="en-GB" sz="1900" b="1" dirty="0" smtClean="0">
                <a:solidFill>
                  <a:srgbClr val="C82A1D"/>
                </a:solidFill>
                <a:latin typeface="Eras Medium ITC" panose="020B0602030504020804" pitchFamily="34" charset="0"/>
              </a:rPr>
              <a:t>titles</a:t>
            </a:r>
            <a:r>
              <a:rPr lang="en-GB" sz="1900" dirty="0" smtClean="0">
                <a:solidFill>
                  <a:srgbClr val="C82A1D"/>
                </a:solidFill>
                <a:latin typeface="Eras Medium ITC" panose="020B0602030504020804" pitchFamily="34" charset="0"/>
              </a:rPr>
              <a:t> </a:t>
            </a:r>
            <a:r>
              <a:rPr lang="en-GB" sz="1900" dirty="0" smtClean="0">
                <a:latin typeface="Eras Medium ITC" panose="020B0602030504020804" pitchFamily="34" charset="0"/>
              </a:rPr>
              <a:t>are like a newspapers article which gives us the effect of old media and the news as Godzilla would be in the newspaper.</a:t>
            </a:r>
          </a:p>
          <a:p>
            <a:pPr marL="285750" indent="-285750">
              <a:buFont typeface="Arial" panose="020B0604020202020204" pitchFamily="34" charset="0"/>
              <a:buChar char="•"/>
            </a:pPr>
            <a:r>
              <a:rPr lang="en-GB" sz="1900" dirty="0" smtClean="0">
                <a:latin typeface="Eras Medium ITC" panose="020B0602030504020804" pitchFamily="34" charset="0"/>
              </a:rPr>
              <a:t>The </a:t>
            </a:r>
            <a:r>
              <a:rPr lang="en-GB" sz="1900" b="1" dirty="0" smtClean="0">
                <a:solidFill>
                  <a:srgbClr val="C82A1D"/>
                </a:solidFill>
                <a:latin typeface="Eras Medium ITC" panose="020B0602030504020804" pitchFamily="34" charset="0"/>
              </a:rPr>
              <a:t>font</a:t>
            </a:r>
            <a:r>
              <a:rPr lang="en-GB" sz="1900" dirty="0" smtClean="0">
                <a:solidFill>
                  <a:srgbClr val="C82A1D"/>
                </a:solidFill>
                <a:latin typeface="Eras Medium ITC" panose="020B0602030504020804" pitchFamily="34" charset="0"/>
              </a:rPr>
              <a:t> </a:t>
            </a:r>
            <a:r>
              <a:rPr lang="en-GB" sz="1900" dirty="0" smtClean="0">
                <a:latin typeface="Eras Medium ITC" panose="020B0602030504020804" pitchFamily="34" charset="0"/>
              </a:rPr>
              <a:t>of the title at the end is damaged looking with a white background to emphasise the explosion that had happened.</a:t>
            </a:r>
          </a:p>
          <a:p>
            <a:pPr marL="285750" indent="-285750">
              <a:buFont typeface="Arial" panose="020B0604020202020204" pitchFamily="34" charset="0"/>
              <a:buChar char="•"/>
            </a:pPr>
            <a:r>
              <a:rPr lang="en-GB" sz="1900" dirty="0" smtClean="0">
                <a:latin typeface="Eras Medium ITC" panose="020B0602030504020804" pitchFamily="34" charset="0"/>
              </a:rPr>
              <a:t>The </a:t>
            </a:r>
            <a:r>
              <a:rPr lang="en-GB" sz="1900" b="1" dirty="0" smtClean="0">
                <a:solidFill>
                  <a:srgbClr val="C82A1D"/>
                </a:solidFill>
                <a:latin typeface="Eras Medium ITC" panose="020B0602030504020804" pitchFamily="34" charset="0"/>
              </a:rPr>
              <a:t>style</a:t>
            </a:r>
            <a:r>
              <a:rPr lang="en-GB" sz="1900" dirty="0" smtClean="0">
                <a:solidFill>
                  <a:srgbClr val="C82A1D"/>
                </a:solidFill>
                <a:latin typeface="Eras Medium ITC" panose="020B0602030504020804" pitchFamily="34" charset="0"/>
              </a:rPr>
              <a:t> </a:t>
            </a:r>
            <a:r>
              <a:rPr lang="en-GB" sz="1900" dirty="0" smtClean="0">
                <a:latin typeface="Eras Medium ITC" panose="020B0602030504020804" pitchFamily="34" charset="0"/>
              </a:rPr>
              <a:t>throughout is clearly old and military it shows military videos in black and white and in de-saturated colour.</a:t>
            </a:r>
          </a:p>
          <a:p>
            <a:pPr marL="285750" indent="-285750">
              <a:buFont typeface="Arial" panose="020B0604020202020204" pitchFamily="34" charset="0"/>
              <a:buChar char="•"/>
            </a:pPr>
            <a:r>
              <a:rPr lang="en-GB" sz="1900" dirty="0" smtClean="0">
                <a:latin typeface="Eras Medium ITC" panose="020B0602030504020804" pitchFamily="34" charset="0"/>
              </a:rPr>
              <a:t>There are </a:t>
            </a:r>
            <a:r>
              <a:rPr lang="en-GB" sz="1900" b="1" dirty="0" smtClean="0">
                <a:solidFill>
                  <a:srgbClr val="C82A1D"/>
                </a:solidFill>
                <a:latin typeface="Eras Medium ITC" panose="020B0602030504020804" pitchFamily="34" charset="0"/>
              </a:rPr>
              <a:t>effects</a:t>
            </a:r>
            <a:r>
              <a:rPr lang="en-GB" sz="1900" dirty="0" smtClean="0">
                <a:solidFill>
                  <a:srgbClr val="C82A1D"/>
                </a:solidFill>
                <a:latin typeface="Eras Medium ITC" panose="020B0602030504020804" pitchFamily="34" charset="0"/>
              </a:rPr>
              <a:t> </a:t>
            </a:r>
            <a:r>
              <a:rPr lang="en-GB" sz="1900" dirty="0" smtClean="0">
                <a:latin typeface="Eras Medium ITC" panose="020B0602030504020804" pitchFamily="34" charset="0"/>
              </a:rPr>
              <a:t>to create an older style as it has videos that look like it is recording an old movie.</a:t>
            </a:r>
          </a:p>
          <a:p>
            <a:endParaRPr lang="en-GB" sz="1900" dirty="0" smtClean="0">
              <a:latin typeface="Eras Medium ITC" panose="020B0602030504020804" pitchFamily="34" charset="0"/>
            </a:endParaRPr>
          </a:p>
          <a:p>
            <a:pPr marL="285750" indent="-285750">
              <a:buFont typeface="Arial" panose="020B0604020202020204" pitchFamily="34" charset="0"/>
              <a:buChar char="•"/>
            </a:pPr>
            <a:endParaRPr lang="en-GB" dirty="0">
              <a:latin typeface="Eras Medium ITC" panose="020B0602030504020804" pitchFamily="34" charset="0"/>
            </a:endParaRPr>
          </a:p>
        </p:txBody>
      </p:sp>
      <p:pic>
        <p:nvPicPr>
          <p:cNvPr id="2" name="Picture 1"/>
          <p:cNvPicPr>
            <a:picLocks noChangeAspect="1"/>
          </p:cNvPicPr>
          <p:nvPr/>
        </p:nvPicPr>
        <p:blipFill>
          <a:blip r:embed="rId4"/>
          <a:stretch>
            <a:fillRect/>
          </a:stretch>
        </p:blipFill>
        <p:spPr>
          <a:xfrm>
            <a:off x="7914648" y="0"/>
            <a:ext cx="4277351" cy="6333688"/>
          </a:xfrm>
          <a:prstGeom prst="rect">
            <a:avLst/>
          </a:prstGeom>
        </p:spPr>
      </p:pic>
    </p:spTree>
    <p:extLst>
      <p:ext uri="{BB962C8B-B14F-4D97-AF65-F5344CB8AC3E}">
        <p14:creationId xmlns:p14="http://schemas.microsoft.com/office/powerpoint/2010/main" val="3081090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914</TotalTime>
  <Words>1056</Words>
  <Application>Microsoft Office PowerPoint</Application>
  <PresentationFormat>Widescreen</PresentationFormat>
  <Paragraphs>53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Eras Bold ITC</vt:lpstr>
      <vt:lpstr>Eras Light ITC</vt:lpstr>
      <vt:lpstr>Eras Medium ITC</vt:lpstr>
      <vt:lpstr>Retrospect</vt:lpstr>
      <vt:lpstr>Opening Sequences Analyses 11-15</vt:lpstr>
      <vt:lpstr>The Avengers</vt:lpstr>
      <vt:lpstr>Mission Impossible: Ghost Protocol</vt:lpstr>
      <vt:lpstr>The Good, The Bad and The Ugly</vt:lpstr>
      <vt:lpstr>Fight Club</vt:lpstr>
      <vt:lpstr>Godzilla</vt:lpstr>
    </vt:vector>
  </TitlesOfParts>
  <Company>Beauchamps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Production</dc:title>
  <dc:creator>Nutt George</dc:creator>
  <cp:lastModifiedBy>Nutt George</cp:lastModifiedBy>
  <cp:revision>92</cp:revision>
  <dcterms:created xsi:type="dcterms:W3CDTF">2015-09-16T09:13:39Z</dcterms:created>
  <dcterms:modified xsi:type="dcterms:W3CDTF">2015-11-18T10:37:29Z</dcterms:modified>
</cp:coreProperties>
</file>